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2" r:id="rId2"/>
    <p:sldMasterId id="2147483744" r:id="rId3"/>
  </p:sldMasterIdLst>
  <p:notesMasterIdLst>
    <p:notesMasterId r:id="rId31"/>
  </p:notesMasterIdLst>
  <p:handoutMasterIdLst>
    <p:handoutMasterId r:id="rId32"/>
  </p:handoutMasterIdLst>
  <p:sldIdLst>
    <p:sldId id="656" r:id="rId4"/>
    <p:sldId id="819" r:id="rId5"/>
    <p:sldId id="820" r:id="rId6"/>
    <p:sldId id="735" r:id="rId7"/>
    <p:sldId id="810" r:id="rId8"/>
    <p:sldId id="748" r:id="rId9"/>
    <p:sldId id="809" r:id="rId10"/>
    <p:sldId id="737" r:id="rId11"/>
    <p:sldId id="818" r:id="rId12"/>
    <p:sldId id="815" r:id="rId13"/>
    <p:sldId id="816" r:id="rId14"/>
    <p:sldId id="780" r:id="rId15"/>
    <p:sldId id="788" r:id="rId16"/>
    <p:sldId id="811" r:id="rId17"/>
    <p:sldId id="774" r:id="rId18"/>
    <p:sldId id="812" r:id="rId19"/>
    <p:sldId id="773" r:id="rId20"/>
    <p:sldId id="771" r:id="rId21"/>
    <p:sldId id="752" r:id="rId22"/>
    <p:sldId id="823" r:id="rId23"/>
    <p:sldId id="825" r:id="rId24"/>
    <p:sldId id="824" r:id="rId25"/>
    <p:sldId id="826" r:id="rId26"/>
    <p:sldId id="821" r:id="rId27"/>
    <p:sldId id="827" r:id="rId28"/>
    <p:sldId id="822" r:id="rId29"/>
    <p:sldId id="828" r:id="rId30"/>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ffith, Natalie" initials="GN" lastIdx="1" clrIdx="0">
    <p:extLst>
      <p:ext uri="{19B8F6BF-5375-455C-9EA6-DF929625EA0E}">
        <p15:presenceInfo xmlns:p15="http://schemas.microsoft.com/office/powerpoint/2012/main" userId="S-1-5-21-594938178-1320686840-1850952788-42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400"/>
    <a:srgbClr val="03545E"/>
    <a:srgbClr val="7BAF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1550" autoAdjust="0"/>
  </p:normalViewPr>
  <p:slideViewPr>
    <p:cSldViewPr>
      <p:cViewPr varScale="1">
        <p:scale>
          <a:sx n="78" d="100"/>
          <a:sy n="78" d="100"/>
        </p:scale>
        <p:origin x="1176" y="54"/>
      </p:cViewPr>
      <p:guideLst>
        <p:guide orient="horz" pos="1620"/>
        <p:guide pos="2880"/>
      </p:guideLst>
    </p:cSldViewPr>
  </p:slideViewPr>
  <p:outlineViewPr>
    <p:cViewPr>
      <p:scale>
        <a:sx n="33" d="100"/>
        <a:sy n="33" d="100"/>
      </p:scale>
      <p:origin x="0" y="-6138"/>
    </p:cViewPr>
  </p:outlin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BA0911E-53F9-4990-85D1-2C761D34CD18}" type="datetimeFigureOut">
              <a:rPr lang="en-US" smtClean="0"/>
              <a:pPr/>
              <a:t>7/21/2017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B5631AD-0E9C-4284-8A24-B1B3EC1DD48A}" type="slidenum">
              <a:rPr lang="en-US" smtClean="0"/>
              <a:pPr/>
              <a:t>‹#›</a:t>
            </a:fld>
            <a:endParaRPr lang="en-US"/>
          </a:p>
        </p:txBody>
      </p:sp>
    </p:spTree>
    <p:extLst>
      <p:ext uri="{BB962C8B-B14F-4D97-AF65-F5344CB8AC3E}">
        <p14:creationId xmlns:p14="http://schemas.microsoft.com/office/powerpoint/2010/main" val="2630289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F3DF8E4-C74A-4CFA-9129-4AFD4C9E778D}" type="datetimeFigureOut">
              <a:rPr lang="en-US" smtClean="0"/>
              <a:pPr/>
              <a:t>7/21/2017</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E05E689-5474-4B3C-BB28-0145B9059734}" type="slidenum">
              <a:rPr lang="en-US" smtClean="0"/>
              <a:pPr/>
              <a:t>‹#›</a:t>
            </a:fld>
            <a:endParaRPr lang="en-US"/>
          </a:p>
        </p:txBody>
      </p:sp>
    </p:spTree>
    <p:extLst>
      <p:ext uri="{BB962C8B-B14F-4D97-AF65-F5344CB8AC3E}">
        <p14:creationId xmlns:p14="http://schemas.microsoft.com/office/powerpoint/2010/main" val="1535098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solidFill>
                  <a:prstClr val="black"/>
                </a:solidFill>
              </a:rPr>
              <a:pPr/>
              <a:t>1</a:t>
            </a:fld>
            <a:endParaRPr lang="en-US" sz="1300">
              <a:solidFill>
                <a:prstClr val="black"/>
              </a:solidFill>
            </a:endParaRPr>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49212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E05E689-5474-4B3C-BB28-0145B9059734}" type="slidenum">
              <a:rPr lang="en-US" smtClean="0"/>
              <a:pPr/>
              <a:t>10</a:t>
            </a:fld>
            <a:endParaRPr lang="en-US"/>
          </a:p>
        </p:txBody>
      </p:sp>
    </p:spTree>
    <p:extLst>
      <p:ext uri="{BB962C8B-B14F-4D97-AF65-F5344CB8AC3E}">
        <p14:creationId xmlns:p14="http://schemas.microsoft.com/office/powerpoint/2010/main" val="197944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3044" indent="-173044">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DC546D57-4E73-494B-A0FF-A2D6FD6D42B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923205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solidFill>
                  <a:prstClr val="black"/>
                </a:solidFill>
              </a:rPr>
              <a:pPr/>
              <a:t>12</a:t>
            </a:fld>
            <a:endParaRPr lang="en-US" sz="1300">
              <a:solidFill>
                <a:prstClr val="black"/>
              </a:solidFill>
            </a:endParaRPr>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95353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3044" indent="-173044">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DC546D57-4E73-494B-A0FF-A2D6FD6D42B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933946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solidFill>
                  <a:prstClr val="black"/>
                </a:solidFill>
              </a:rPr>
              <a:pPr/>
              <a:t>14</a:t>
            </a:fld>
            <a:endParaRPr lang="en-US" sz="1300">
              <a:solidFill>
                <a:prstClr val="black"/>
              </a:solidFill>
            </a:endParaRPr>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3527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solidFill>
                  <a:prstClr val="black"/>
                </a:solidFill>
              </a:rPr>
              <a:pPr/>
              <a:t>15</a:t>
            </a:fld>
            <a:endParaRPr lang="en-US" sz="1300">
              <a:solidFill>
                <a:prstClr val="black"/>
              </a:solidFill>
            </a:endParaRPr>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77944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solidFill>
                  <a:prstClr val="black"/>
                </a:solidFill>
              </a:rPr>
              <a:pPr/>
              <a:t>16</a:t>
            </a:fld>
            <a:endParaRPr lang="en-US" sz="1300">
              <a:solidFill>
                <a:prstClr val="black"/>
              </a:solidFill>
            </a:endParaRPr>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15965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pPr/>
              <a:t>17</a:t>
            </a:fld>
            <a:endParaRPr lang="en-US" sz="1300"/>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84673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pPr/>
              <a:t>18</a:t>
            </a:fld>
            <a:endParaRPr lang="en-US" sz="1300"/>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923241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solidFill>
                  <a:prstClr val="black"/>
                </a:solidFill>
              </a:rPr>
              <a:pPr/>
              <a:t>19</a:t>
            </a:fld>
            <a:endParaRPr lang="en-US" sz="1300">
              <a:solidFill>
                <a:prstClr val="black"/>
              </a:solidFill>
            </a:endParaRPr>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4839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solidFill>
                  <a:prstClr val="black"/>
                </a:solidFill>
              </a:rPr>
              <a:pPr/>
              <a:t>2</a:t>
            </a:fld>
            <a:endParaRPr lang="en-US" sz="1300">
              <a:solidFill>
                <a:prstClr val="black"/>
              </a:solidFill>
            </a:endParaRPr>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1396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Bond</a:t>
            </a:r>
            <a:r>
              <a:rPr lang="en-US" baseline="0" dirty="0"/>
              <a:t> Project realigns CFS between Louis Stephens and NC 55 and includes a grade separated r/r crossing.</a:t>
            </a:r>
          </a:p>
          <a:p>
            <a:r>
              <a:rPr lang="en-US" baseline="0" dirty="0"/>
              <a:t>Rendering is looking west toward NC 55 from Saunders Grove Rd.</a:t>
            </a:r>
          </a:p>
          <a:p>
            <a:r>
              <a:rPr lang="en-US" baseline="0" dirty="0"/>
              <a:t>Construction is scheduled to begin in 2018.</a:t>
            </a:r>
          </a:p>
          <a:p>
            <a:r>
              <a:rPr lang="en-US" baseline="0" dirty="0"/>
              <a:t>We are beginning design preparations to improve CFS west of NC 55 to NC 540 that was included in FY 18 budget</a:t>
            </a:r>
          </a:p>
        </p:txBody>
      </p:sp>
      <p:sp>
        <p:nvSpPr>
          <p:cNvPr id="4" name="Slide Number Placeholder 3"/>
          <p:cNvSpPr>
            <a:spLocks noGrp="1"/>
          </p:cNvSpPr>
          <p:nvPr>
            <p:ph type="sldNum" sz="quarter" idx="10"/>
          </p:nvPr>
        </p:nvSpPr>
        <p:spPr/>
        <p:txBody>
          <a:bodyPr/>
          <a:lstStyle/>
          <a:p>
            <a:fld id="{E0EFC51A-EE41-4C89-A0D4-791876902095}" type="slidenum">
              <a:rPr lang="en-US" smtClean="0"/>
              <a:pPr/>
              <a:t>20</a:t>
            </a:fld>
            <a:endParaRPr lang="en-US" dirty="0"/>
          </a:p>
        </p:txBody>
      </p:sp>
    </p:spTree>
    <p:extLst>
      <p:ext uri="{BB962C8B-B14F-4D97-AF65-F5344CB8AC3E}">
        <p14:creationId xmlns:p14="http://schemas.microsoft.com/office/powerpoint/2010/main" val="3168910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Bond</a:t>
            </a:r>
            <a:r>
              <a:rPr lang="en-US" baseline="0" dirty="0"/>
              <a:t> Project realigns CFS between Louis Stephens and NC 55 and includes a grade separated r/r crossing.</a:t>
            </a:r>
          </a:p>
          <a:p>
            <a:r>
              <a:rPr lang="en-US" baseline="0" dirty="0"/>
              <a:t>Rendering is looking west toward NC 55 from Saunders Grove Rd.</a:t>
            </a:r>
          </a:p>
          <a:p>
            <a:r>
              <a:rPr lang="en-US" baseline="0" dirty="0"/>
              <a:t>Construction is scheduled to begin in 2018.</a:t>
            </a:r>
          </a:p>
          <a:p>
            <a:r>
              <a:rPr lang="en-US" baseline="0" dirty="0"/>
              <a:t>We are beginning design preparations to improve CFS west of NC 55 to NC 540 that was included in FY 18 budget</a:t>
            </a:r>
          </a:p>
        </p:txBody>
      </p:sp>
      <p:sp>
        <p:nvSpPr>
          <p:cNvPr id="4" name="Slide Number Placeholder 3"/>
          <p:cNvSpPr>
            <a:spLocks noGrp="1"/>
          </p:cNvSpPr>
          <p:nvPr>
            <p:ph type="sldNum" sz="quarter" idx="10"/>
          </p:nvPr>
        </p:nvSpPr>
        <p:spPr/>
        <p:txBody>
          <a:bodyPr/>
          <a:lstStyle/>
          <a:p>
            <a:fld id="{E0EFC51A-EE41-4C89-A0D4-791876902095}" type="slidenum">
              <a:rPr lang="en-US" smtClean="0"/>
              <a:pPr/>
              <a:t>21</a:t>
            </a:fld>
            <a:endParaRPr lang="en-US" dirty="0"/>
          </a:p>
        </p:txBody>
      </p:sp>
    </p:spTree>
    <p:extLst>
      <p:ext uri="{BB962C8B-B14F-4D97-AF65-F5344CB8AC3E}">
        <p14:creationId xmlns:p14="http://schemas.microsoft.com/office/powerpoint/2010/main" val="1967726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Bond</a:t>
            </a:r>
            <a:r>
              <a:rPr lang="en-US" baseline="0" dirty="0"/>
              <a:t> Project realigns CFS between Louis Stephens and NC 55 and includes a grade separated r/r crossing.</a:t>
            </a:r>
          </a:p>
          <a:p>
            <a:r>
              <a:rPr lang="en-US" baseline="0" dirty="0"/>
              <a:t>Rendering is looking west toward NC 55 from Saunders Grove Rd.</a:t>
            </a:r>
          </a:p>
          <a:p>
            <a:r>
              <a:rPr lang="en-US" baseline="0" dirty="0"/>
              <a:t>Construction is scheduled to begin in 2018.</a:t>
            </a:r>
          </a:p>
          <a:p>
            <a:r>
              <a:rPr lang="en-US" baseline="0" dirty="0"/>
              <a:t>We are beginning design preparations to improve CFS west of NC 55 to NC 540 that was included in FY 18 budget</a:t>
            </a:r>
          </a:p>
        </p:txBody>
      </p:sp>
      <p:sp>
        <p:nvSpPr>
          <p:cNvPr id="4" name="Slide Number Placeholder 3"/>
          <p:cNvSpPr>
            <a:spLocks noGrp="1"/>
          </p:cNvSpPr>
          <p:nvPr>
            <p:ph type="sldNum" sz="quarter" idx="10"/>
          </p:nvPr>
        </p:nvSpPr>
        <p:spPr/>
        <p:txBody>
          <a:bodyPr/>
          <a:lstStyle/>
          <a:p>
            <a:fld id="{E0EFC51A-EE41-4C89-A0D4-791876902095}" type="slidenum">
              <a:rPr lang="en-US" smtClean="0"/>
              <a:pPr/>
              <a:t>22</a:t>
            </a:fld>
            <a:endParaRPr lang="en-US" dirty="0"/>
          </a:p>
        </p:txBody>
      </p:sp>
    </p:spTree>
    <p:extLst>
      <p:ext uri="{BB962C8B-B14F-4D97-AF65-F5344CB8AC3E}">
        <p14:creationId xmlns:p14="http://schemas.microsoft.com/office/powerpoint/2010/main" val="1369047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Bond</a:t>
            </a:r>
            <a:r>
              <a:rPr lang="en-US" baseline="0" dirty="0"/>
              <a:t> Project realigns CFS between Louis Stephens and NC 55 and includes a grade separated r/r crossing.</a:t>
            </a:r>
          </a:p>
          <a:p>
            <a:r>
              <a:rPr lang="en-US" baseline="0" dirty="0"/>
              <a:t>Rendering is looking west toward NC 55 from Saunders Grove Rd.</a:t>
            </a:r>
          </a:p>
          <a:p>
            <a:r>
              <a:rPr lang="en-US" baseline="0" dirty="0"/>
              <a:t>Construction is scheduled to begin in 2018.</a:t>
            </a:r>
          </a:p>
          <a:p>
            <a:r>
              <a:rPr lang="en-US" baseline="0" dirty="0"/>
              <a:t>We are beginning design preparations to improve CFS west of NC 55 to NC 540 that was included in FY 18 budget</a:t>
            </a:r>
          </a:p>
        </p:txBody>
      </p:sp>
      <p:sp>
        <p:nvSpPr>
          <p:cNvPr id="4" name="Slide Number Placeholder 3"/>
          <p:cNvSpPr>
            <a:spLocks noGrp="1"/>
          </p:cNvSpPr>
          <p:nvPr>
            <p:ph type="sldNum" sz="quarter" idx="10"/>
          </p:nvPr>
        </p:nvSpPr>
        <p:spPr/>
        <p:txBody>
          <a:bodyPr/>
          <a:lstStyle/>
          <a:p>
            <a:fld id="{E0EFC51A-EE41-4C89-A0D4-791876902095}" type="slidenum">
              <a:rPr lang="en-US" smtClean="0"/>
              <a:pPr/>
              <a:t>23</a:t>
            </a:fld>
            <a:endParaRPr lang="en-US" dirty="0"/>
          </a:p>
        </p:txBody>
      </p:sp>
    </p:spTree>
    <p:extLst>
      <p:ext uri="{BB962C8B-B14F-4D97-AF65-F5344CB8AC3E}">
        <p14:creationId xmlns:p14="http://schemas.microsoft.com/office/powerpoint/2010/main" val="434249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planning study to evaluate downtown corridors</a:t>
            </a:r>
            <a:r>
              <a:rPr lang="en-US" baseline="0" dirty="0"/>
              <a:t> best suited for Bus Rapid Transit, or BRT, is set to begin this quarter.  This study will also evaluate sites in the vicinity of Downtown to become the home for Cary’s new multimodal transportation center.  </a:t>
            </a:r>
            <a:endParaRPr lang="en-US" dirty="0"/>
          </a:p>
        </p:txBody>
      </p:sp>
      <p:sp>
        <p:nvSpPr>
          <p:cNvPr id="4" name="Slide Number Placeholder 3"/>
          <p:cNvSpPr>
            <a:spLocks noGrp="1"/>
          </p:cNvSpPr>
          <p:nvPr>
            <p:ph type="sldNum" sz="quarter" idx="10"/>
          </p:nvPr>
        </p:nvSpPr>
        <p:spPr/>
        <p:txBody>
          <a:bodyPr/>
          <a:lstStyle/>
          <a:p>
            <a:fld id="{E0EFC51A-EE41-4C89-A0D4-791876902095}" type="slidenum">
              <a:rPr lang="en-US" smtClean="0"/>
              <a:pPr/>
              <a:t>24</a:t>
            </a:fld>
            <a:endParaRPr lang="en-US" dirty="0"/>
          </a:p>
        </p:txBody>
      </p:sp>
    </p:spTree>
    <p:extLst>
      <p:ext uri="{BB962C8B-B14F-4D97-AF65-F5344CB8AC3E}">
        <p14:creationId xmlns:p14="http://schemas.microsoft.com/office/powerpoint/2010/main" val="4262879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Bond</a:t>
            </a:r>
            <a:r>
              <a:rPr lang="en-US" baseline="0" dirty="0"/>
              <a:t> Project realigns CFS between Louis Stephens and NC 55 and includes a grade separated r/r crossing.</a:t>
            </a:r>
          </a:p>
          <a:p>
            <a:r>
              <a:rPr lang="en-US" baseline="0" dirty="0"/>
              <a:t>Rendering is looking west toward NC 55 from Saunders Grove Rd.</a:t>
            </a:r>
          </a:p>
          <a:p>
            <a:r>
              <a:rPr lang="en-US" baseline="0" dirty="0"/>
              <a:t>Construction is scheduled to begin in 2018.</a:t>
            </a:r>
          </a:p>
          <a:p>
            <a:r>
              <a:rPr lang="en-US" baseline="0" dirty="0"/>
              <a:t>We are beginning design preparations to improve CFS west of NC 55 to NC 540 that was included in FY 18 budget</a:t>
            </a:r>
          </a:p>
        </p:txBody>
      </p:sp>
      <p:sp>
        <p:nvSpPr>
          <p:cNvPr id="4" name="Slide Number Placeholder 3"/>
          <p:cNvSpPr>
            <a:spLocks noGrp="1"/>
          </p:cNvSpPr>
          <p:nvPr>
            <p:ph type="sldNum" sz="quarter" idx="10"/>
          </p:nvPr>
        </p:nvSpPr>
        <p:spPr/>
        <p:txBody>
          <a:bodyPr/>
          <a:lstStyle/>
          <a:p>
            <a:fld id="{E0EFC51A-EE41-4C89-A0D4-791876902095}" type="slidenum">
              <a:rPr lang="en-US" smtClean="0"/>
              <a:pPr/>
              <a:t>25</a:t>
            </a:fld>
            <a:endParaRPr lang="en-US" dirty="0"/>
          </a:p>
        </p:txBody>
      </p:sp>
    </p:spTree>
    <p:extLst>
      <p:ext uri="{BB962C8B-B14F-4D97-AF65-F5344CB8AC3E}">
        <p14:creationId xmlns:p14="http://schemas.microsoft.com/office/powerpoint/2010/main" val="2360876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major project for transit is the design</a:t>
            </a:r>
            <a:r>
              <a:rPr lang="en-US" baseline="0" dirty="0"/>
              <a:t> of a new bus operations &amp; maintenance facility.  The Town just purchased the land outlined in this map.  The site layout is taken from a feasibility study conducted a few years ago.  This facility will serve all GoCary operations &amp; maintenance needs, as well as similar needs for some regional services provided through GoTriangle.  Public Works is located just behind this site.</a:t>
            </a:r>
            <a:endParaRPr lang="en-US" dirty="0"/>
          </a:p>
        </p:txBody>
      </p:sp>
      <p:sp>
        <p:nvSpPr>
          <p:cNvPr id="4" name="Slide Number Placeholder 3"/>
          <p:cNvSpPr>
            <a:spLocks noGrp="1"/>
          </p:cNvSpPr>
          <p:nvPr>
            <p:ph type="sldNum" sz="quarter" idx="10"/>
          </p:nvPr>
        </p:nvSpPr>
        <p:spPr/>
        <p:txBody>
          <a:bodyPr/>
          <a:lstStyle/>
          <a:p>
            <a:fld id="{E0EFC51A-EE41-4C89-A0D4-791876902095}" type="slidenum">
              <a:rPr lang="en-US" smtClean="0"/>
              <a:pPr/>
              <a:t>26</a:t>
            </a:fld>
            <a:endParaRPr lang="en-US" dirty="0"/>
          </a:p>
        </p:txBody>
      </p:sp>
    </p:spTree>
    <p:extLst>
      <p:ext uri="{BB962C8B-B14F-4D97-AF65-F5344CB8AC3E}">
        <p14:creationId xmlns:p14="http://schemas.microsoft.com/office/powerpoint/2010/main" val="4090705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Bond</a:t>
            </a:r>
            <a:r>
              <a:rPr lang="en-US" baseline="0" dirty="0"/>
              <a:t> Project realigns CFS between Louis Stephens and NC 55 and includes a grade separated r/r crossing.</a:t>
            </a:r>
          </a:p>
          <a:p>
            <a:r>
              <a:rPr lang="en-US" baseline="0" dirty="0"/>
              <a:t>Rendering is looking west toward NC 55 from Saunders Grove Rd.</a:t>
            </a:r>
          </a:p>
          <a:p>
            <a:r>
              <a:rPr lang="en-US" baseline="0" dirty="0"/>
              <a:t>Construction is scheduled to begin in 2018.</a:t>
            </a:r>
          </a:p>
          <a:p>
            <a:r>
              <a:rPr lang="en-US" baseline="0" dirty="0"/>
              <a:t>We are beginning design preparations to improve CFS west of NC 55 to NC 540 that was included in FY 18 budget</a:t>
            </a:r>
          </a:p>
        </p:txBody>
      </p:sp>
      <p:sp>
        <p:nvSpPr>
          <p:cNvPr id="4" name="Slide Number Placeholder 3"/>
          <p:cNvSpPr>
            <a:spLocks noGrp="1"/>
          </p:cNvSpPr>
          <p:nvPr>
            <p:ph type="sldNum" sz="quarter" idx="10"/>
          </p:nvPr>
        </p:nvSpPr>
        <p:spPr/>
        <p:txBody>
          <a:bodyPr/>
          <a:lstStyle/>
          <a:p>
            <a:fld id="{E0EFC51A-EE41-4C89-A0D4-791876902095}" type="slidenum">
              <a:rPr lang="en-US" smtClean="0"/>
              <a:pPr/>
              <a:t>27</a:t>
            </a:fld>
            <a:endParaRPr lang="en-US" dirty="0"/>
          </a:p>
        </p:txBody>
      </p:sp>
    </p:spTree>
    <p:extLst>
      <p:ext uri="{BB962C8B-B14F-4D97-AF65-F5344CB8AC3E}">
        <p14:creationId xmlns:p14="http://schemas.microsoft.com/office/powerpoint/2010/main" val="1991911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solidFill>
                  <a:prstClr val="black"/>
                </a:solidFill>
              </a:rPr>
              <a:pPr/>
              <a:t>3</a:t>
            </a:fld>
            <a:endParaRPr lang="en-US" sz="1300">
              <a:solidFill>
                <a:prstClr val="black"/>
              </a:solidFill>
            </a:endParaRPr>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10165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pPr/>
              <a:t>4</a:t>
            </a:fld>
            <a:endParaRPr lang="en-US" sz="1300"/>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31696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solidFill>
                  <a:prstClr val="black"/>
                </a:solidFill>
              </a:rPr>
              <a:pPr/>
              <a:t>5</a:t>
            </a:fld>
            <a:endParaRPr lang="en-US" sz="1300">
              <a:solidFill>
                <a:prstClr val="black"/>
              </a:solidFill>
            </a:endParaRPr>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34368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solidFill>
                  <a:prstClr val="black"/>
                </a:solidFill>
              </a:rPr>
              <a:pPr/>
              <a:t>6</a:t>
            </a:fld>
            <a:endParaRPr lang="en-US" sz="1300">
              <a:solidFill>
                <a:prstClr val="black"/>
              </a:solidFill>
            </a:endParaRPr>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7693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solidFill>
                  <a:prstClr val="black"/>
                </a:solidFill>
              </a:rPr>
              <a:pPr/>
              <a:t>7</a:t>
            </a:fld>
            <a:endParaRPr lang="en-US" sz="1300">
              <a:solidFill>
                <a:prstClr val="black"/>
              </a:solidFill>
            </a:endParaRPr>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266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57020" indent="-291161">
              <a:defRPr sz="2400">
                <a:solidFill>
                  <a:schemeClr val="tx1"/>
                </a:solidFill>
                <a:latin typeface="Times" charset="0"/>
                <a:ea typeface="ＭＳ Ｐゴシック" charset="0"/>
              </a:defRPr>
            </a:lvl2pPr>
            <a:lvl3pPr marL="1164647" indent="-232929">
              <a:defRPr sz="2400">
                <a:solidFill>
                  <a:schemeClr val="tx1"/>
                </a:solidFill>
                <a:latin typeface="Times" charset="0"/>
                <a:ea typeface="ＭＳ Ｐゴシック" charset="0"/>
              </a:defRPr>
            </a:lvl3pPr>
            <a:lvl4pPr marL="1630505" indent="-232929">
              <a:defRPr sz="2400">
                <a:solidFill>
                  <a:schemeClr val="tx1"/>
                </a:solidFill>
                <a:latin typeface="Times" charset="0"/>
                <a:ea typeface="ＭＳ Ｐゴシック" charset="0"/>
              </a:defRPr>
            </a:lvl4pPr>
            <a:lvl5pPr marL="2096365" indent="-232929">
              <a:defRPr sz="2400">
                <a:solidFill>
                  <a:schemeClr val="tx1"/>
                </a:solidFill>
                <a:latin typeface="Times" charset="0"/>
                <a:ea typeface="ＭＳ Ｐゴシック" charset="0"/>
              </a:defRPr>
            </a:lvl5pPr>
            <a:lvl6pPr marL="2562224" indent="-232929" eaLnBrk="0" fontAlgn="base" hangingPunct="0">
              <a:spcBef>
                <a:spcPct val="0"/>
              </a:spcBef>
              <a:spcAft>
                <a:spcPct val="0"/>
              </a:spcAft>
              <a:defRPr sz="2400">
                <a:solidFill>
                  <a:schemeClr val="tx1"/>
                </a:solidFill>
                <a:latin typeface="Times" charset="0"/>
                <a:ea typeface="ＭＳ Ｐゴシック" charset="0"/>
              </a:defRPr>
            </a:lvl6pPr>
            <a:lvl7pPr marL="3028082" indent="-232929" eaLnBrk="0" fontAlgn="base" hangingPunct="0">
              <a:spcBef>
                <a:spcPct val="0"/>
              </a:spcBef>
              <a:spcAft>
                <a:spcPct val="0"/>
              </a:spcAft>
              <a:defRPr sz="2400">
                <a:solidFill>
                  <a:schemeClr val="tx1"/>
                </a:solidFill>
                <a:latin typeface="Times" charset="0"/>
                <a:ea typeface="ＭＳ Ｐゴシック" charset="0"/>
              </a:defRPr>
            </a:lvl7pPr>
            <a:lvl8pPr marL="3493941" indent="-232929" eaLnBrk="0" fontAlgn="base" hangingPunct="0">
              <a:spcBef>
                <a:spcPct val="0"/>
              </a:spcBef>
              <a:spcAft>
                <a:spcPct val="0"/>
              </a:spcAft>
              <a:defRPr sz="2400">
                <a:solidFill>
                  <a:schemeClr val="tx1"/>
                </a:solidFill>
                <a:latin typeface="Times" charset="0"/>
                <a:ea typeface="ＭＳ Ｐゴシック" charset="0"/>
              </a:defRPr>
            </a:lvl8pPr>
            <a:lvl9pPr marL="3959800" indent="-232929" eaLnBrk="0" fontAlgn="base" hangingPunct="0">
              <a:spcBef>
                <a:spcPct val="0"/>
              </a:spcBef>
              <a:spcAft>
                <a:spcPct val="0"/>
              </a:spcAft>
              <a:defRPr sz="2400">
                <a:solidFill>
                  <a:schemeClr val="tx1"/>
                </a:solidFill>
                <a:latin typeface="Times" charset="0"/>
                <a:ea typeface="ＭＳ Ｐゴシック" charset="0"/>
              </a:defRPr>
            </a:lvl9pPr>
          </a:lstStyle>
          <a:p>
            <a:fld id="{5DA6C8B9-4633-2A4C-B692-923D6CA614EC}" type="slidenum">
              <a:rPr lang="en-US" sz="1300"/>
              <a:pPr/>
              <a:t>8</a:t>
            </a:fld>
            <a:endParaRPr lang="en-US" sz="1300"/>
          </a:p>
        </p:txBody>
      </p:sp>
      <p:sp>
        <p:nvSpPr>
          <p:cNvPr id="20482" name="Rectangle 2"/>
          <p:cNvSpPr>
            <a:spLocks noGrp="1" noRot="1" noChangeAspect="1" noChangeArrowheads="1" noTextEdit="1"/>
          </p:cNvSpPr>
          <p:nvPr>
            <p:ph type="sldImg"/>
          </p:nvPr>
        </p:nvSpPr>
        <p:spPr>
          <a:xfrm>
            <a:off x="406400" y="696913"/>
            <a:ext cx="6197600" cy="348615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83921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E05E689-5474-4B3C-BB28-0145B9059734}" type="slidenum">
              <a:rPr lang="en-US" smtClean="0"/>
              <a:pPr/>
              <a:t>9</a:t>
            </a:fld>
            <a:endParaRPr lang="en-US"/>
          </a:p>
        </p:txBody>
      </p:sp>
    </p:spTree>
    <p:extLst>
      <p:ext uri="{BB962C8B-B14F-4D97-AF65-F5344CB8AC3E}">
        <p14:creationId xmlns:p14="http://schemas.microsoft.com/office/powerpoint/2010/main" val="574844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60788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5F5F7787-F9FC-479B-B580-FFE3F7259887}" type="datetimeFigureOut">
              <a:rPr lang="en-US"/>
              <a:pPr>
                <a:defRPr/>
              </a:pPr>
              <a:t>7/21/2017</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15A855C1-F224-4AF2-BCA8-14888F4873F8}" type="slidenum">
              <a:rPr lang="en-US"/>
              <a:pPr>
                <a:defRPr/>
              </a:pPr>
              <a:t>‹#›</a:t>
            </a:fld>
            <a:endParaRPr lang="en-US"/>
          </a:p>
        </p:txBody>
      </p:sp>
    </p:spTree>
    <p:extLst>
      <p:ext uri="{BB962C8B-B14F-4D97-AF65-F5344CB8AC3E}">
        <p14:creationId xmlns:p14="http://schemas.microsoft.com/office/powerpoint/2010/main" val="140241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CB708C2-667B-409C-8558-496767B9BC0C}" type="datetimeFigureOut">
              <a:rPr lang="en-US"/>
              <a:pPr>
                <a:defRPr/>
              </a:pPr>
              <a:t>7/21/2017</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082408BC-D821-432D-9F76-165A94F3C1FC}" type="slidenum">
              <a:rPr lang="en-US"/>
              <a:pPr>
                <a:defRPr/>
              </a:pPr>
              <a:t>‹#›</a:t>
            </a:fld>
            <a:endParaRPr lang="en-US"/>
          </a:p>
        </p:txBody>
      </p:sp>
    </p:spTree>
    <p:extLst>
      <p:ext uri="{BB962C8B-B14F-4D97-AF65-F5344CB8AC3E}">
        <p14:creationId xmlns:p14="http://schemas.microsoft.com/office/powerpoint/2010/main" val="2744972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7948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971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E0DB5DFC-4EA6-4803-9D1D-BBD896D3CA5C}" type="datetimeFigureOut">
              <a:rPr lang="en-US">
                <a:solidFill>
                  <a:prstClr val="black"/>
                </a:solidFill>
              </a:rPr>
              <a:pPr/>
              <a:t>7/21/2017</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807E9344-AF7B-4B02-8622-865F8DF883C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1591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4171950"/>
            <a:ext cx="4038600" cy="285750"/>
          </a:xfrm>
        </p:spPr>
        <p:txBody>
          <a:bodyPr>
            <a:normAutofit/>
          </a:bodyPr>
          <a:lstStyle>
            <a:lvl1pPr marL="0" indent="0" algn="r">
              <a:buNone/>
              <a:defRPr sz="1800"/>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791075" y="4171950"/>
            <a:ext cx="4038600" cy="285750"/>
          </a:xfrm>
        </p:spPr>
        <p:txBody>
          <a:bodyPr>
            <a:normAutofit/>
          </a:bodyPr>
          <a:lstStyle>
            <a:lvl1pPr marL="0" indent="0" algn="r">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3762002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a:lstStyle/>
          <a:p>
            <a:fld id="{E0DB5DFC-4EA6-4803-9D1D-BBD896D3CA5C}" type="datetimeFigureOut">
              <a:rPr lang="en-US">
                <a:solidFill>
                  <a:prstClr val="black"/>
                </a:solidFill>
              </a:rPr>
              <a:pPr/>
              <a:t>7/21/2017</a:t>
            </a:fld>
            <a:endParaRPr lang="en-US">
              <a:solidFill>
                <a:prstClr val="black"/>
              </a:solidFill>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4767264"/>
            <a:ext cx="2133600" cy="273844"/>
          </a:xfrm>
          <a:prstGeom prst="rect">
            <a:avLst/>
          </a:prstGeom>
        </p:spPr>
        <p:txBody>
          <a:bodyPr/>
          <a:lstStyle/>
          <a:p>
            <a:fld id="{807E9344-AF7B-4B02-8622-865F8DF883C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37294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E0DB5DFC-4EA6-4803-9D1D-BBD896D3CA5C}" type="datetimeFigureOut">
              <a:rPr lang="en-US">
                <a:solidFill>
                  <a:prstClr val="black"/>
                </a:solidFill>
              </a:rPr>
              <a:pPr/>
              <a:t>7/21/2017</a:t>
            </a:fld>
            <a:endParaRPr lang="en-US">
              <a:solidFill>
                <a:prstClr val="black"/>
              </a:solidFill>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807E9344-AF7B-4B02-8622-865F8DF883C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3056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E0DB5DFC-4EA6-4803-9D1D-BBD896D3CA5C}" type="datetimeFigureOut">
              <a:rPr lang="en-US">
                <a:solidFill>
                  <a:prstClr val="black"/>
                </a:solidFill>
              </a:rPr>
              <a:pPr/>
              <a:t>7/21/2017</a:t>
            </a:fld>
            <a:endParaRPr lang="en-US">
              <a:solidFill>
                <a:prstClr val="black"/>
              </a:solidFill>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807E9344-AF7B-4B02-8622-865F8DF883C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84597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E0DB5DFC-4EA6-4803-9D1D-BBD896D3CA5C}" type="datetimeFigureOut">
              <a:rPr lang="en-US">
                <a:solidFill>
                  <a:prstClr val="black"/>
                </a:solidFill>
              </a:rPr>
              <a:pPr/>
              <a:t>7/21/2017</a:t>
            </a:fld>
            <a:endParaRPr lang="en-US">
              <a:solidFill>
                <a:prstClr val="black"/>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807E9344-AF7B-4B02-8622-865F8DF883C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701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914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E0DB5DFC-4EA6-4803-9D1D-BBD896D3CA5C}" type="datetimeFigureOut">
              <a:rPr lang="en-US">
                <a:solidFill>
                  <a:prstClr val="black"/>
                </a:solidFill>
              </a:rPr>
              <a:pPr/>
              <a:t>7/21/2017</a:t>
            </a:fld>
            <a:endParaRPr lang="en-US">
              <a:solidFill>
                <a:prstClr val="black"/>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807E9344-AF7B-4B02-8622-865F8DF883C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22372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E0DB5DFC-4EA6-4803-9D1D-BBD896D3CA5C}" type="datetimeFigureOut">
              <a:rPr lang="en-US">
                <a:solidFill>
                  <a:prstClr val="black"/>
                </a:solidFill>
              </a:rPr>
              <a:pPr/>
              <a:t>7/21/2017</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807E9344-AF7B-4B02-8622-865F8DF883C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21213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E0DB5DFC-4EA6-4803-9D1D-BBD896D3CA5C}" type="datetimeFigureOut">
              <a:rPr lang="en-US">
                <a:solidFill>
                  <a:prstClr val="black"/>
                </a:solidFill>
              </a:rPr>
              <a:pPr/>
              <a:t>7/21/2017</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807E9344-AF7B-4B02-8622-865F8DF883C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05726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DB5DFC-4EA6-4803-9D1D-BBD896D3CA5C}" type="datetimeFigureOut">
              <a:rPr lang="en-US" smtClean="0">
                <a:solidFill>
                  <a:prstClr val="black">
                    <a:tint val="75000"/>
                  </a:prstClr>
                </a:solidFill>
              </a:rPr>
              <a:pPr/>
              <a:t>7/21/2017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7E9344-AF7B-4B02-8622-865F8DF883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710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DB5DFC-4EA6-4803-9D1D-BBD896D3CA5C}" type="datetimeFigureOut">
              <a:rPr lang="en-US" smtClean="0">
                <a:solidFill>
                  <a:prstClr val="black">
                    <a:tint val="75000"/>
                  </a:prstClr>
                </a:solidFill>
              </a:rPr>
              <a:pPr/>
              <a:t>7/21/2017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7E9344-AF7B-4B02-8622-865F8DF883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575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DB5DFC-4EA6-4803-9D1D-BBD896D3CA5C}" type="datetimeFigureOut">
              <a:rPr lang="en-US" smtClean="0">
                <a:solidFill>
                  <a:prstClr val="black">
                    <a:tint val="75000"/>
                  </a:prstClr>
                </a:solidFill>
              </a:rPr>
              <a:pPr/>
              <a:t>7/21/2017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7E9344-AF7B-4B02-8622-865F8DF883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747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DB5DFC-4EA6-4803-9D1D-BBD896D3CA5C}" type="datetimeFigureOut">
              <a:rPr lang="en-US" smtClean="0">
                <a:solidFill>
                  <a:prstClr val="black">
                    <a:tint val="75000"/>
                  </a:prstClr>
                </a:solidFill>
              </a:rPr>
              <a:pPr/>
              <a:t>7/21/2017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7E9344-AF7B-4B02-8622-865F8DF883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734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DB5DFC-4EA6-4803-9D1D-BBD896D3CA5C}" type="datetimeFigureOut">
              <a:rPr lang="en-US" smtClean="0">
                <a:solidFill>
                  <a:prstClr val="black">
                    <a:tint val="75000"/>
                  </a:prstClr>
                </a:solidFill>
              </a:rPr>
              <a:pPr/>
              <a:t>7/21/2017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7E9344-AF7B-4B02-8622-865F8DF883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434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DB5DFC-4EA6-4803-9D1D-BBD896D3CA5C}" type="datetimeFigureOut">
              <a:rPr lang="en-US" smtClean="0">
                <a:solidFill>
                  <a:prstClr val="black">
                    <a:tint val="75000"/>
                  </a:prstClr>
                </a:solidFill>
              </a:rPr>
              <a:pPr/>
              <a:t>7/21/2017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7E9344-AF7B-4B02-8622-865F8DF883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37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DB5DFC-4EA6-4803-9D1D-BBD896D3CA5C}" type="datetimeFigureOut">
              <a:rPr lang="en-US" smtClean="0">
                <a:solidFill>
                  <a:prstClr val="black">
                    <a:tint val="75000"/>
                  </a:prstClr>
                </a:solidFill>
              </a:rPr>
              <a:pPr/>
              <a:t>7/21/2017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7E9344-AF7B-4B02-8622-865F8DF883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279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75EFBB1-A792-486F-9373-34B6691E38FD}" type="datetimeFigureOut">
              <a:rPr lang="en-US"/>
              <a:pPr>
                <a:defRPr/>
              </a:pPr>
              <a:t>7/21/2017</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1FAD170A-2640-4807-86B9-11E22735333A}" type="slidenum">
              <a:rPr lang="en-US"/>
              <a:pPr>
                <a:defRPr/>
              </a:pPr>
              <a:t>‹#›</a:t>
            </a:fld>
            <a:endParaRPr lang="en-US"/>
          </a:p>
        </p:txBody>
      </p:sp>
    </p:spTree>
    <p:extLst>
      <p:ext uri="{BB962C8B-B14F-4D97-AF65-F5344CB8AC3E}">
        <p14:creationId xmlns:p14="http://schemas.microsoft.com/office/powerpoint/2010/main" val="35486326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DB5DFC-4EA6-4803-9D1D-BBD896D3CA5C}" type="datetimeFigureOut">
              <a:rPr lang="en-US" smtClean="0">
                <a:solidFill>
                  <a:prstClr val="black">
                    <a:tint val="75000"/>
                  </a:prstClr>
                </a:solidFill>
              </a:rPr>
              <a:pPr/>
              <a:t>7/21/2017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7E9344-AF7B-4B02-8622-865F8DF883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917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DB5DFC-4EA6-4803-9D1D-BBD896D3CA5C}" type="datetimeFigureOut">
              <a:rPr lang="en-US" smtClean="0">
                <a:solidFill>
                  <a:prstClr val="black">
                    <a:tint val="75000"/>
                  </a:prstClr>
                </a:solidFill>
              </a:rPr>
              <a:pPr/>
              <a:t>7/21/2017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7E9344-AF7B-4B02-8622-865F8DF883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169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DB5DFC-4EA6-4803-9D1D-BBD896D3CA5C}" type="datetimeFigureOut">
              <a:rPr lang="en-US" smtClean="0">
                <a:solidFill>
                  <a:prstClr val="black">
                    <a:tint val="75000"/>
                  </a:prstClr>
                </a:solidFill>
              </a:rPr>
              <a:pPr/>
              <a:t>7/21/2017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7E9344-AF7B-4B02-8622-865F8DF883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864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DB5DFC-4EA6-4803-9D1D-BBD896D3CA5C}" type="datetimeFigureOut">
              <a:rPr lang="en-US" smtClean="0">
                <a:solidFill>
                  <a:prstClr val="black">
                    <a:tint val="75000"/>
                  </a:prstClr>
                </a:solidFill>
              </a:rPr>
              <a:pPr/>
              <a:t>7/21/2017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7E9344-AF7B-4B02-8622-865F8DF883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299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4171950"/>
            <a:ext cx="4038600" cy="285750"/>
          </a:xfrm>
        </p:spPr>
        <p:txBody>
          <a:bodyPr>
            <a:normAutofit/>
          </a:bodyPr>
          <a:lstStyle>
            <a:lvl1pPr marL="0" indent="0" algn="r">
              <a:buNone/>
              <a:defRPr sz="1800"/>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791075" y="4171950"/>
            <a:ext cx="4038600" cy="285750"/>
          </a:xfrm>
        </p:spPr>
        <p:txBody>
          <a:bodyPr>
            <a:normAutofit/>
          </a:bodyPr>
          <a:lstStyle>
            <a:lvl1pPr marL="0" indent="0" algn="r">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455323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B5E8433-743F-4225-BE28-EDE7CFD7E83F}" type="datetimeFigureOut">
              <a:rPr lang="en-US"/>
              <a:pPr>
                <a:defRPr/>
              </a:pPr>
              <a:t>7/21/2017</a:t>
            </a:fld>
            <a:endParaRPr lang="en-US"/>
          </a:p>
        </p:txBody>
      </p:sp>
      <p:sp>
        <p:nvSpPr>
          <p:cNvPr id="8" name="Footer Placeholder 7"/>
          <p:cNvSpPr>
            <a:spLocks noGrp="1"/>
          </p:cNvSpPr>
          <p:nvPr>
            <p:ph type="ftr" sz="quarter" idx="11"/>
          </p:nvPr>
        </p:nvSpPr>
        <p:spPr>
          <a:xfrm>
            <a:off x="3124200" y="4767264"/>
            <a:ext cx="2895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16F2A97-C18B-4564-9308-88C54648C1BB}" type="slidenum">
              <a:rPr lang="en-US"/>
              <a:pPr>
                <a:defRPr/>
              </a:pPr>
              <a:t>‹#›</a:t>
            </a:fld>
            <a:endParaRPr lang="en-US"/>
          </a:p>
        </p:txBody>
      </p:sp>
    </p:spTree>
    <p:extLst>
      <p:ext uri="{BB962C8B-B14F-4D97-AF65-F5344CB8AC3E}">
        <p14:creationId xmlns:p14="http://schemas.microsoft.com/office/powerpoint/2010/main" val="1021503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C766F0B-374E-42A7-A1A1-239F620779AE}" type="datetimeFigureOut">
              <a:rPr lang="en-US"/>
              <a:pPr>
                <a:defRPr/>
              </a:pPr>
              <a:t>7/21/2017</a:t>
            </a:fld>
            <a:endParaRPr lang="en-US"/>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CFA4362-456F-4960-A7EC-184C829C8192}" type="slidenum">
              <a:rPr lang="en-US"/>
              <a:pPr>
                <a:defRPr/>
              </a:pPr>
              <a:t>‹#›</a:t>
            </a:fld>
            <a:endParaRPr lang="en-US"/>
          </a:p>
        </p:txBody>
      </p:sp>
    </p:spTree>
    <p:extLst>
      <p:ext uri="{BB962C8B-B14F-4D97-AF65-F5344CB8AC3E}">
        <p14:creationId xmlns:p14="http://schemas.microsoft.com/office/powerpoint/2010/main" val="2335576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381106AC-306B-4531-AA56-CB4274FB4E65}" type="datetimeFigureOut">
              <a:rPr lang="en-US"/>
              <a:pPr>
                <a:defRPr/>
              </a:pPr>
              <a:t>7/21/2017</a:t>
            </a:fld>
            <a:endParaRPr lang="en-US"/>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0B36801-5B4E-4044-ADE0-10EA8E9471D6}" type="slidenum">
              <a:rPr lang="en-US"/>
              <a:pPr>
                <a:defRPr/>
              </a:pPr>
              <a:t>‹#›</a:t>
            </a:fld>
            <a:endParaRPr lang="en-US"/>
          </a:p>
        </p:txBody>
      </p:sp>
    </p:spTree>
    <p:extLst>
      <p:ext uri="{BB962C8B-B14F-4D97-AF65-F5344CB8AC3E}">
        <p14:creationId xmlns:p14="http://schemas.microsoft.com/office/powerpoint/2010/main" val="3350178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0C237AA5-859B-4309-878C-A381644C28AA}" type="datetimeFigureOut">
              <a:rPr lang="en-US"/>
              <a:pPr>
                <a:defRPr/>
              </a:pPr>
              <a:t>7/21/2017</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174847B8-661C-486F-96D1-091CF253F874}" type="slidenum">
              <a:rPr lang="en-US"/>
              <a:pPr>
                <a:defRPr/>
              </a:pPr>
              <a:t>‹#›</a:t>
            </a:fld>
            <a:endParaRPr lang="en-US"/>
          </a:p>
        </p:txBody>
      </p:sp>
    </p:spTree>
    <p:extLst>
      <p:ext uri="{BB962C8B-B14F-4D97-AF65-F5344CB8AC3E}">
        <p14:creationId xmlns:p14="http://schemas.microsoft.com/office/powerpoint/2010/main" val="2919321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3B88208-11BD-44FF-ABE6-53144ED7BE30}" type="datetimeFigureOut">
              <a:rPr lang="en-US"/>
              <a:pPr>
                <a:defRPr/>
              </a:pPr>
              <a:t>7/21/2017</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A9CA5B-15C8-44BB-AA5E-A1E8DD6204D5}" type="slidenum">
              <a:rPr lang="en-US"/>
              <a:pPr>
                <a:defRPr/>
              </a:pPr>
              <a:t>‹#›</a:t>
            </a:fld>
            <a:endParaRPr lang="en-US"/>
          </a:p>
        </p:txBody>
      </p:sp>
    </p:spTree>
    <p:extLst>
      <p:ext uri="{BB962C8B-B14F-4D97-AF65-F5344CB8AC3E}">
        <p14:creationId xmlns:p14="http://schemas.microsoft.com/office/powerpoint/2010/main" val="3818595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050" name="Group 6"/>
          <p:cNvGrpSpPr>
            <a:grpSpLocks/>
          </p:cNvGrpSpPr>
          <p:nvPr userDrawn="1"/>
        </p:nvGrpSpPr>
        <p:grpSpPr bwMode="auto">
          <a:xfrm>
            <a:off x="304800" y="4457700"/>
            <a:ext cx="8515350" cy="685800"/>
            <a:chOff x="304800" y="5943600"/>
            <a:chExt cx="8515437" cy="914400"/>
          </a:xfrm>
        </p:grpSpPr>
        <p:pic>
          <p:nvPicPr>
            <p:cNvPr id="2053" name="Picture 7"/>
            <p:cNvPicPr>
              <a:picLocks noChangeAspect="1"/>
            </p:cNvPicPr>
            <p:nvPr/>
          </p:nvPicPr>
          <p:blipFill>
            <a:blip r:embed="rId13" cstate="print">
              <a:extLst>
                <a:ext uri="{28A0092B-C50C-407E-A947-70E740481C1C}">
                  <a14:useLocalDpi xmlns:a14="http://schemas.microsoft.com/office/drawing/2010/main" val="0"/>
                </a:ext>
              </a:extLst>
            </a:blip>
            <a:srcRect b="5936"/>
            <a:stretch>
              <a:fillRect/>
            </a:stretch>
          </p:blipFill>
          <p:spPr bwMode="auto">
            <a:xfrm>
              <a:off x="7576617" y="6069550"/>
              <a:ext cx="1243620" cy="78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8"/>
            <p:cNvGrpSpPr/>
            <p:nvPr/>
          </p:nvGrpSpPr>
          <p:grpSpPr>
            <a:xfrm>
              <a:off x="304800" y="5943600"/>
              <a:ext cx="8496300" cy="125950"/>
              <a:chOff x="304800" y="5943600"/>
              <a:chExt cx="8496300" cy="125950"/>
            </a:xfrm>
            <a:solidFill>
              <a:srgbClr val="FFC222"/>
            </a:solidFill>
          </p:grpSpPr>
          <p:cxnSp>
            <p:nvCxnSpPr>
              <p:cNvPr id="10" name="Straight Connector 9"/>
              <p:cNvCxnSpPr/>
              <p:nvPr/>
            </p:nvCxnSpPr>
            <p:spPr>
              <a:xfrm>
                <a:off x="342900" y="6019800"/>
                <a:ext cx="8458200" cy="0"/>
              </a:xfrm>
              <a:prstGeom prst="line">
                <a:avLst/>
              </a:prstGeom>
              <a:grpFill/>
              <a:ln w="28575">
                <a:solidFill>
                  <a:srgbClr val="FFC222"/>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04800" y="5943600"/>
                <a:ext cx="125950" cy="125950"/>
              </a:xfrm>
              <a:prstGeom prst="ellipse">
                <a:avLst/>
              </a:prstGeom>
              <a:grpFill/>
              <a:ln>
                <a:solidFill>
                  <a:srgbClr val="FF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2051" name="Title Placeholder 1"/>
          <p:cNvSpPr>
            <a:spLocks noGrp="1"/>
          </p:cNvSpPr>
          <p:nvPr>
            <p:ph type="title"/>
          </p:nvPr>
        </p:nvSpPr>
        <p:spPr bwMode="auto">
          <a:xfrm>
            <a:off x="457200" y="205978"/>
            <a:ext cx="8229600" cy="594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457200" y="1028700"/>
            <a:ext cx="82296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639800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r" rtl="0" fontAlgn="base">
        <a:spcBef>
          <a:spcPct val="0"/>
        </a:spcBef>
        <a:spcAft>
          <a:spcPct val="0"/>
        </a:spcAft>
        <a:defRPr sz="3200" b="1" kern="1200">
          <a:solidFill>
            <a:srgbClr val="03545E"/>
          </a:solidFill>
          <a:latin typeface="+mj-lt"/>
          <a:ea typeface="+mj-ea"/>
          <a:cs typeface="+mj-cs"/>
        </a:defRPr>
      </a:lvl1pPr>
      <a:lvl2pPr algn="r" rtl="0" fontAlgn="base">
        <a:spcBef>
          <a:spcPct val="0"/>
        </a:spcBef>
        <a:spcAft>
          <a:spcPct val="0"/>
        </a:spcAft>
        <a:defRPr sz="3200" b="1">
          <a:solidFill>
            <a:srgbClr val="03545E"/>
          </a:solidFill>
          <a:latin typeface="Calibri" pitchFamily="34" charset="0"/>
        </a:defRPr>
      </a:lvl2pPr>
      <a:lvl3pPr algn="r" rtl="0" fontAlgn="base">
        <a:spcBef>
          <a:spcPct val="0"/>
        </a:spcBef>
        <a:spcAft>
          <a:spcPct val="0"/>
        </a:spcAft>
        <a:defRPr sz="3200" b="1">
          <a:solidFill>
            <a:srgbClr val="03545E"/>
          </a:solidFill>
          <a:latin typeface="Calibri" pitchFamily="34" charset="0"/>
        </a:defRPr>
      </a:lvl3pPr>
      <a:lvl4pPr algn="r" rtl="0" fontAlgn="base">
        <a:spcBef>
          <a:spcPct val="0"/>
        </a:spcBef>
        <a:spcAft>
          <a:spcPct val="0"/>
        </a:spcAft>
        <a:defRPr sz="3200" b="1">
          <a:solidFill>
            <a:srgbClr val="03545E"/>
          </a:solidFill>
          <a:latin typeface="Calibri" pitchFamily="34" charset="0"/>
        </a:defRPr>
      </a:lvl4pPr>
      <a:lvl5pPr algn="r" rtl="0" fontAlgn="base">
        <a:spcBef>
          <a:spcPct val="0"/>
        </a:spcBef>
        <a:spcAft>
          <a:spcPct val="0"/>
        </a:spcAft>
        <a:defRPr sz="3200" b="1">
          <a:solidFill>
            <a:srgbClr val="03545E"/>
          </a:solidFill>
          <a:latin typeface="Calibri" pitchFamily="34" charset="0"/>
        </a:defRPr>
      </a:lvl5pPr>
      <a:lvl6pPr marL="457200" algn="r" rtl="0" fontAlgn="base">
        <a:spcBef>
          <a:spcPct val="0"/>
        </a:spcBef>
        <a:spcAft>
          <a:spcPct val="0"/>
        </a:spcAft>
        <a:defRPr sz="3200" b="1">
          <a:solidFill>
            <a:srgbClr val="03545E"/>
          </a:solidFill>
          <a:latin typeface="Calibri" pitchFamily="34" charset="0"/>
        </a:defRPr>
      </a:lvl6pPr>
      <a:lvl7pPr marL="914400" algn="r" rtl="0" fontAlgn="base">
        <a:spcBef>
          <a:spcPct val="0"/>
        </a:spcBef>
        <a:spcAft>
          <a:spcPct val="0"/>
        </a:spcAft>
        <a:defRPr sz="3200" b="1">
          <a:solidFill>
            <a:srgbClr val="03545E"/>
          </a:solidFill>
          <a:latin typeface="Calibri" pitchFamily="34" charset="0"/>
        </a:defRPr>
      </a:lvl7pPr>
      <a:lvl8pPr marL="1371600" algn="r" rtl="0" fontAlgn="base">
        <a:spcBef>
          <a:spcPct val="0"/>
        </a:spcBef>
        <a:spcAft>
          <a:spcPct val="0"/>
        </a:spcAft>
        <a:defRPr sz="3200" b="1">
          <a:solidFill>
            <a:srgbClr val="03545E"/>
          </a:solidFill>
          <a:latin typeface="Calibri" pitchFamily="34" charset="0"/>
        </a:defRPr>
      </a:lvl8pPr>
      <a:lvl9pPr marL="1828800" algn="r" rtl="0" fontAlgn="base">
        <a:spcBef>
          <a:spcPct val="0"/>
        </a:spcBef>
        <a:spcAft>
          <a:spcPct val="0"/>
        </a:spcAft>
        <a:defRPr sz="3200" b="1">
          <a:solidFill>
            <a:srgbClr val="03545E"/>
          </a:solidFill>
          <a:latin typeface="Calibri" pitchFamily="34" charset="0"/>
        </a:defRPr>
      </a:lvl9pPr>
    </p:titleStyle>
    <p:bodyStyle>
      <a:lvl1pPr marL="342900" indent="-342900" algn="l" rtl="0" fontAlgn="base">
        <a:spcBef>
          <a:spcPct val="20000"/>
        </a:spcBef>
        <a:spcAft>
          <a:spcPct val="0"/>
        </a:spcAft>
        <a:buFont typeface="Wingdings" pitchFamily="2" charset="2"/>
        <a:buChar char="§"/>
        <a:defRPr sz="2800" kern="1200">
          <a:solidFill>
            <a:srgbClr val="03545E"/>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rgbClr val="03545E"/>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03545E"/>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rgbClr val="03545E"/>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03545E"/>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304803" y="4457700"/>
            <a:ext cx="8515437" cy="685800"/>
            <a:chOff x="304800" y="5943600"/>
            <a:chExt cx="8515437" cy="914400"/>
          </a:xfrm>
        </p:grpSpPr>
        <p:pic>
          <p:nvPicPr>
            <p:cNvPr id="8" name="Picture 7"/>
            <p:cNvPicPr>
              <a:picLocks noChangeAspect="1"/>
            </p:cNvPicPr>
            <p:nvPr/>
          </p:nvPicPr>
          <p:blipFill rotWithShape="1">
            <a:blip r:embed="rId13" cstate="print">
              <a:extLst>
                <a:ext uri="{28A0092B-C50C-407E-A947-70E740481C1C}">
                  <a14:useLocalDpi xmlns:a14="http://schemas.microsoft.com/office/drawing/2010/main" val="0"/>
                </a:ext>
              </a:extLst>
            </a:blip>
            <a:srcRect b="5936"/>
            <a:stretch/>
          </p:blipFill>
          <p:spPr>
            <a:xfrm>
              <a:off x="7576617" y="6069550"/>
              <a:ext cx="1243620" cy="788450"/>
            </a:xfrm>
            <a:prstGeom prst="rect">
              <a:avLst/>
            </a:prstGeom>
          </p:spPr>
        </p:pic>
        <p:grpSp>
          <p:nvGrpSpPr>
            <p:cNvPr id="9" name="Group 8"/>
            <p:cNvGrpSpPr/>
            <p:nvPr/>
          </p:nvGrpSpPr>
          <p:grpSpPr>
            <a:xfrm>
              <a:off x="304800" y="5943600"/>
              <a:ext cx="8496300" cy="125950"/>
              <a:chOff x="304800" y="5943600"/>
              <a:chExt cx="8496300" cy="125950"/>
            </a:xfrm>
            <a:solidFill>
              <a:srgbClr val="FFC222"/>
            </a:solidFill>
          </p:grpSpPr>
          <p:cxnSp>
            <p:nvCxnSpPr>
              <p:cNvPr id="10" name="Straight Connector 9"/>
              <p:cNvCxnSpPr/>
              <p:nvPr/>
            </p:nvCxnSpPr>
            <p:spPr>
              <a:xfrm>
                <a:off x="342900" y="6019800"/>
                <a:ext cx="8458200" cy="0"/>
              </a:xfrm>
              <a:prstGeom prst="line">
                <a:avLst/>
              </a:prstGeom>
              <a:grpFill/>
              <a:ln w="28575">
                <a:solidFill>
                  <a:srgbClr val="FFC222"/>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04800" y="5943600"/>
                <a:ext cx="125950" cy="125950"/>
              </a:xfrm>
              <a:prstGeom prst="ellipse">
                <a:avLst/>
              </a:prstGeom>
              <a:grpFill/>
              <a:ln>
                <a:solidFill>
                  <a:srgbClr val="FFC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 name="Title Placeholder 1"/>
          <p:cNvSpPr>
            <a:spLocks noGrp="1"/>
          </p:cNvSpPr>
          <p:nvPr>
            <p:ph type="title"/>
          </p:nvPr>
        </p:nvSpPr>
        <p:spPr>
          <a:xfrm>
            <a:off x="457200" y="205978"/>
            <a:ext cx="8229600" cy="5941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028708"/>
            <a:ext cx="8229600" cy="3314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9823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r" defTabSz="914400" rtl="0" eaLnBrk="1" latinLnBrk="0" hangingPunct="1">
        <a:spcBef>
          <a:spcPct val="0"/>
        </a:spcBef>
        <a:buNone/>
        <a:defRPr sz="3200" b="1" kern="1200">
          <a:solidFill>
            <a:srgbClr val="03545E"/>
          </a:solidFill>
          <a:latin typeface="+mj-lt"/>
          <a:ea typeface="+mj-ea"/>
          <a:cs typeface="+mj-cs"/>
        </a:defRPr>
      </a:lvl1pPr>
    </p:titleStyle>
    <p:bodyStyle>
      <a:lvl1pPr marL="342900" indent="-342900" algn="l" defTabSz="914400" rtl="0" eaLnBrk="1" latinLnBrk="0" hangingPunct="1">
        <a:spcBef>
          <a:spcPct val="20000"/>
        </a:spcBef>
        <a:buFont typeface="Wingdings" pitchFamily="2" charset="2"/>
        <a:buChar char="§"/>
        <a:defRPr sz="2800" kern="1200">
          <a:solidFill>
            <a:srgbClr val="03545E"/>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rgbClr val="03545E"/>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3545E"/>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3545E"/>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3545E"/>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0DB5DFC-4EA6-4803-9D1D-BBD896D3CA5C}" type="datetimeFigureOut">
              <a:rPr lang="en-US" smtClean="0">
                <a:solidFill>
                  <a:prstClr val="black">
                    <a:tint val="75000"/>
                  </a:prstClr>
                </a:solidFill>
              </a:rPr>
              <a:pPr/>
              <a:t>7/21/2017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7E9344-AF7B-4B02-8622-865F8DF883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16578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1666" t="11319" r="31250" b="1852"/>
          <a:stretch/>
        </p:blipFill>
        <p:spPr>
          <a:xfrm>
            <a:off x="2667000" y="57150"/>
            <a:ext cx="3810000" cy="5018070"/>
          </a:xfrm>
          <a:prstGeom prst="rect">
            <a:avLst/>
          </a:prstGeom>
        </p:spPr>
      </p:pic>
    </p:spTree>
    <p:extLst>
      <p:ext uri="{BB962C8B-B14F-4D97-AF65-F5344CB8AC3E}">
        <p14:creationId xmlns:p14="http://schemas.microsoft.com/office/powerpoint/2010/main" val="2172936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br>
              <a:rPr lang="en-US" b="1" dirty="0">
                <a:solidFill>
                  <a:srgbClr val="03545E"/>
                </a:solidFill>
                <a:latin typeface="Century Gothic" pitchFamily="34" charset="0"/>
                <a:ea typeface="+mn-ea"/>
                <a:cs typeface="+mn-cs"/>
              </a:rPr>
            </a:br>
            <a:br>
              <a:rPr lang="en-US" b="1" dirty="0">
                <a:solidFill>
                  <a:srgbClr val="03545E"/>
                </a:solidFill>
                <a:latin typeface="Century Gothic" pitchFamily="34" charset="0"/>
                <a:ea typeface="+mn-ea"/>
                <a:cs typeface="+mn-cs"/>
              </a:rPr>
            </a:br>
            <a:br>
              <a:rPr lang="en-US" b="1" dirty="0">
                <a:solidFill>
                  <a:srgbClr val="03545E"/>
                </a:solidFill>
                <a:latin typeface="Century Gothic" pitchFamily="34" charset="0"/>
                <a:ea typeface="+mn-ea"/>
                <a:cs typeface="+mn-cs"/>
              </a:rPr>
            </a:br>
            <a:br>
              <a:rPr lang="en-US" b="1" dirty="0">
                <a:solidFill>
                  <a:srgbClr val="03545E"/>
                </a:solidFill>
                <a:latin typeface="Century Gothic" pitchFamily="34" charset="0"/>
                <a:ea typeface="+mn-ea"/>
                <a:cs typeface="+mn-cs"/>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1800" b="1" dirty="0">
                <a:latin typeface="Century Gothic" pitchFamily="34" charset="0"/>
              </a:rPr>
            </a:br>
            <a:br>
              <a:rPr lang="en-US" sz="1800" b="1" dirty="0">
                <a:latin typeface="Century Gothic" pitchFamily="34" charset="0"/>
              </a:rPr>
            </a:br>
            <a:br>
              <a:rPr lang="en-US" sz="1800" i="1" dirty="0"/>
            </a:br>
            <a:br>
              <a:rPr lang="en-US" sz="2400" b="1" dirty="0">
                <a:solidFill>
                  <a:srgbClr val="03545E"/>
                </a:solidFill>
                <a:latin typeface="Century Gothic" pitchFamily="34" charset="0"/>
              </a:rPr>
            </a:br>
            <a:br>
              <a:rPr lang="en-US" sz="1000" i="1" dirty="0"/>
            </a:br>
            <a:br>
              <a:rPr lang="en-US" sz="1000" i="1" dirty="0"/>
            </a:br>
            <a:br>
              <a:rPr lang="en-US" sz="1000" dirty="0"/>
            </a:br>
            <a:endParaRPr lang="en-US" sz="1000" dirty="0"/>
          </a:p>
        </p:txBody>
      </p:sp>
      <p:sp>
        <p:nvSpPr>
          <p:cNvPr id="17" name="Title 1"/>
          <p:cNvSpPr txBox="1">
            <a:spLocks/>
          </p:cNvSpPr>
          <p:nvPr/>
        </p:nvSpPr>
        <p:spPr>
          <a:xfrm>
            <a:off x="342900" y="971551"/>
            <a:ext cx="8458200" cy="3693900"/>
          </a:xfrm>
          <a:prstGeom prst="rect">
            <a:avLst/>
          </a:prstGeom>
        </p:spPr>
        <p:txBody>
          <a:bodyPr vert="horz" lIns="91440" tIns="45720" rIns="91440" bIns="45720" rtlCol="0" anchor="ctr">
            <a:normAutofit fontScale="97500"/>
          </a:bodyPr>
          <a:lstStyle>
            <a:lvl1pPr algn="r" defTabSz="914400" rtl="0" eaLnBrk="1" latinLnBrk="0" hangingPunct="1">
              <a:spcBef>
                <a:spcPct val="0"/>
              </a:spcBef>
              <a:buNone/>
              <a:defRPr sz="3200" b="1" kern="1200">
                <a:solidFill>
                  <a:srgbClr val="03545E"/>
                </a:solidFill>
                <a:latin typeface="+mj-lt"/>
                <a:ea typeface="+mj-ea"/>
                <a:cs typeface="+mj-cs"/>
              </a:defRPr>
            </a:lvl1pPr>
          </a:lstStyle>
          <a:p>
            <a:pPr algn="ctr">
              <a:spcBef>
                <a:spcPts val="0"/>
              </a:spcBef>
            </a:pPr>
            <a:endParaRPr lang="en-US" sz="3300" dirty="0">
              <a:latin typeface="Century Gothic" pitchFamily="34" charset="0"/>
              <a:ea typeface="+mn-ea"/>
              <a:cs typeface="+mn-cs"/>
            </a:endParaRPr>
          </a:p>
          <a:p>
            <a:pPr algn="ctr">
              <a:spcBef>
                <a:spcPts val="0"/>
              </a:spcBef>
            </a:pPr>
            <a:endParaRPr lang="en-US" sz="3300" dirty="0">
              <a:latin typeface="Century Gothic" pitchFamily="34" charset="0"/>
              <a:ea typeface="+mn-ea"/>
              <a:cs typeface="+mn-cs"/>
            </a:endParaRPr>
          </a:p>
          <a:p>
            <a:pPr algn="ctr">
              <a:spcBef>
                <a:spcPts val="0"/>
              </a:spcBef>
            </a:pPr>
            <a:endParaRPr lang="en-US" sz="3300" dirty="0">
              <a:latin typeface="Century Gothic" pitchFamily="34" charset="0"/>
              <a:ea typeface="+mn-ea"/>
              <a:cs typeface="+mn-cs"/>
            </a:endParaRPr>
          </a:p>
          <a:p>
            <a:pPr algn="ctr">
              <a:spcBef>
                <a:spcPts val="0"/>
              </a:spcBef>
            </a:pPr>
            <a:endParaRPr lang="en-US" sz="3300" b="0" dirty="0">
              <a:latin typeface="Century Gothic" pitchFamily="34" charset="0"/>
              <a:ea typeface="+mn-ea"/>
              <a:cs typeface="+mn-cs"/>
            </a:endParaRPr>
          </a:p>
          <a:p>
            <a:pPr algn="ctr">
              <a:spcBef>
                <a:spcPts val="0"/>
              </a:spcBef>
            </a:pPr>
            <a:endParaRPr lang="en-US" sz="2100" b="0" dirty="0">
              <a:latin typeface="Century Gothic" pitchFamily="34" charset="0"/>
              <a:ea typeface="+mn-ea"/>
              <a:cs typeface="+mn-cs"/>
            </a:endParaRPr>
          </a:p>
          <a:p>
            <a:pPr algn="ctr">
              <a:spcBef>
                <a:spcPts val="0"/>
              </a:spcBef>
            </a:pPr>
            <a:endParaRPr lang="en-US" sz="3300" b="0" i="1" dirty="0">
              <a:latin typeface="Century Gothic" pitchFamily="34" charset="0"/>
              <a:ea typeface="+mn-ea"/>
              <a:cs typeface="+mn-cs"/>
            </a:endParaRPr>
          </a:p>
          <a:p>
            <a:pPr algn="ctr">
              <a:spcBef>
                <a:spcPts val="0"/>
              </a:spcBef>
            </a:pPr>
            <a:r>
              <a:rPr lang="en-US" sz="1800" b="0" i="1" dirty="0">
                <a:latin typeface="Century Gothic" pitchFamily="34" charset="0"/>
                <a:ea typeface="+mn-ea"/>
                <a:cs typeface="+mn-cs"/>
              </a:rPr>
              <a:t> </a:t>
            </a:r>
            <a:endParaRPr lang="en-US" sz="2900" b="0" i="1" dirty="0">
              <a:latin typeface="Century Gothic" pitchFamily="34" charset="0"/>
            </a:endParaRPr>
          </a:p>
          <a:p>
            <a:pPr algn="ctr">
              <a:spcBef>
                <a:spcPts val="0"/>
              </a:spcBef>
            </a:pPr>
            <a:endParaRPr lang="en-US" sz="3700" b="0" dirty="0">
              <a:solidFill>
                <a:srgbClr val="FFC222"/>
              </a:solidFill>
              <a:latin typeface="Century Gothic" pitchFamily="34"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353" y="121456"/>
            <a:ext cx="7627295" cy="4900589"/>
          </a:xfrm>
          <a:prstGeom prst="rect">
            <a:avLst/>
          </a:prstGeom>
        </p:spPr>
      </p:pic>
    </p:spTree>
    <p:extLst>
      <p:ext uri="{BB962C8B-B14F-4D97-AF65-F5344CB8AC3E}">
        <p14:creationId xmlns:p14="http://schemas.microsoft.com/office/powerpoint/2010/main" val="3687543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p:cNvSpPr>
            <a:spLocks noGrp="1"/>
          </p:cNvSpPr>
          <p:nvPr>
            <p:ph type="sldNum" sz="quarter" idx="4294967295"/>
          </p:nvPr>
        </p:nvSpPr>
        <p:spPr>
          <a:xfrm>
            <a:off x="7886700" y="4857751"/>
            <a:ext cx="876300" cy="185738"/>
          </a:xfrm>
          <a:prstGeom prst="rect">
            <a:avLst/>
          </a:prstGeom>
        </p:spPr>
        <p:txBody>
          <a:bodyPr/>
          <a:lstStyle/>
          <a:p>
            <a:fld id="{3DB93946-E571-4FE2-9410-9FD379A0CE90}" type="slidenum">
              <a:rPr lang="en-US" smtClean="0">
                <a:solidFill>
                  <a:srgbClr val="FFFFFF"/>
                </a:solidFill>
                <a:latin typeface="Century Gothic"/>
                <a:cs typeface="Century Gothic"/>
              </a:rPr>
              <a:pPr/>
              <a:t>11</a:t>
            </a:fld>
            <a:endParaRPr lang="en-US" dirty="0">
              <a:solidFill>
                <a:srgbClr val="FFFFFF"/>
              </a:solidFill>
              <a:latin typeface="Century Gothic"/>
              <a:cs typeface="Century Gothic"/>
            </a:endParaRPr>
          </a:p>
        </p:txBody>
      </p:sp>
      <p:pic>
        <p:nvPicPr>
          <p:cNvPr id="21"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1524000" y="263939"/>
            <a:ext cx="6096000" cy="4615623"/>
          </a:xfrm>
          <a:prstGeom prst="rect">
            <a:avLst/>
          </a:prstGeom>
          <a:ln>
            <a:solidFill>
              <a:schemeClr val="bg1"/>
            </a:solidFill>
          </a:ln>
        </p:spPr>
      </p:pic>
    </p:spTree>
    <p:extLst>
      <p:ext uri="{BB962C8B-B14F-4D97-AF65-F5344CB8AC3E}">
        <p14:creationId xmlns:p14="http://schemas.microsoft.com/office/powerpoint/2010/main" val="99417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descr="Triad Business Journal"/>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Triad Business Journal"/>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2" descr="Image result for triad business journal"/>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4" descr="Image result for triad business journal"/>
          <p:cNvSpPr>
            <a:spLocks noChangeAspect="1" noChangeArrowheads="1"/>
          </p:cNvSpPr>
          <p:nvPr/>
        </p:nvSpPr>
        <p:spPr bwMode="auto">
          <a:xfrm>
            <a:off x="612775" y="312745"/>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 descr="Image result for arlington brt 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278" y="326459"/>
            <a:ext cx="5987444" cy="449058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03114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p:cNvSpPr>
            <a:spLocks noGrp="1"/>
          </p:cNvSpPr>
          <p:nvPr>
            <p:ph type="sldNum" sz="quarter" idx="4294967295"/>
          </p:nvPr>
        </p:nvSpPr>
        <p:spPr>
          <a:xfrm>
            <a:off x="7886700" y="4857751"/>
            <a:ext cx="876300" cy="185738"/>
          </a:xfrm>
          <a:prstGeom prst="rect">
            <a:avLst/>
          </a:prstGeom>
        </p:spPr>
        <p:txBody>
          <a:bodyPr/>
          <a:lstStyle/>
          <a:p>
            <a:fld id="{3DB93946-E571-4FE2-9410-9FD379A0CE90}" type="slidenum">
              <a:rPr lang="en-US" smtClean="0">
                <a:solidFill>
                  <a:srgbClr val="FFFFFF"/>
                </a:solidFill>
                <a:latin typeface="Century Gothic"/>
                <a:cs typeface="Century Gothic"/>
              </a:rPr>
              <a:pPr/>
              <a:t>13</a:t>
            </a:fld>
            <a:endParaRPr lang="en-US" dirty="0">
              <a:solidFill>
                <a:srgbClr val="FFFFFF"/>
              </a:solidFill>
              <a:latin typeface="Century Gothic"/>
              <a:cs typeface="Century Gothic"/>
            </a:endParaRPr>
          </a:p>
        </p:txBody>
      </p:sp>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99" t="18541" r="15976" b="16459"/>
          <a:stretch/>
        </p:blipFill>
        <p:spPr bwMode="auto">
          <a:xfrm>
            <a:off x="812943" y="552422"/>
            <a:ext cx="7518114" cy="40386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044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descr="Triad Business Journal"/>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Triad Business Journal"/>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2" descr="Image result for triad business journal"/>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4" descr="Image result for triad business journal"/>
          <p:cNvSpPr>
            <a:spLocks noChangeAspect="1" noChangeArrowheads="1"/>
          </p:cNvSpPr>
          <p:nvPr/>
        </p:nvSpPr>
        <p:spPr bwMode="auto">
          <a:xfrm>
            <a:off x="612775" y="312745"/>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p:cNvGrpSpPr/>
          <p:nvPr/>
        </p:nvGrpSpPr>
        <p:grpSpPr>
          <a:xfrm>
            <a:off x="1069975" y="231998"/>
            <a:ext cx="6934212" cy="4473352"/>
            <a:chOff x="4449763" y="438536"/>
            <a:chExt cx="4502162" cy="3137312"/>
          </a:xfrm>
        </p:grpSpPr>
        <p:pic>
          <p:nvPicPr>
            <p:cNvPr id="13" name="Picture 2" descr="https://ggwash.org/images/posts/201606-211114.jpg"/>
            <p:cNvPicPr>
              <a:picLocks noChangeAspect="1" noChangeArrowheads="1"/>
            </p:cNvPicPr>
            <p:nvPr/>
          </p:nvPicPr>
          <p:blipFill rotWithShape="1">
            <a:blip r:embed="rId3">
              <a:extLst>
                <a:ext uri="{28A0092B-C50C-407E-A947-70E740481C1C}">
                  <a14:useLocalDpi xmlns:a14="http://schemas.microsoft.com/office/drawing/2010/main" val="0"/>
                </a:ext>
              </a:extLst>
            </a:blip>
            <a:srcRect l="19034" t="13432" b="6424"/>
            <a:stretch/>
          </p:blipFill>
          <p:spPr bwMode="auto">
            <a:xfrm>
              <a:off x="4449763" y="438536"/>
              <a:ext cx="4502162" cy="313731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https://ggwash.org/images/posts/201606-211114.jpg"/>
            <p:cNvPicPr>
              <a:picLocks noChangeAspect="1" noChangeArrowheads="1"/>
            </p:cNvPicPr>
            <p:nvPr/>
          </p:nvPicPr>
          <p:blipFill rotWithShape="1">
            <a:blip r:embed="rId3">
              <a:extLst>
                <a:ext uri="{28A0092B-C50C-407E-A947-70E740481C1C}">
                  <a14:useLocalDpi xmlns:a14="http://schemas.microsoft.com/office/drawing/2010/main" val="0"/>
                </a:ext>
              </a:extLst>
            </a:blip>
            <a:srcRect l="51923" t="78323" r="23411" b="13891"/>
            <a:stretch/>
          </p:blipFill>
          <p:spPr bwMode="auto">
            <a:xfrm>
              <a:off x="5181600" y="2514600"/>
              <a:ext cx="13716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s://ggwash.org/images/posts/201606-211114.jpg"/>
            <p:cNvPicPr>
              <a:picLocks noChangeAspect="1" noChangeArrowheads="1"/>
            </p:cNvPicPr>
            <p:nvPr/>
          </p:nvPicPr>
          <p:blipFill rotWithShape="1">
            <a:blip r:embed="rId3">
              <a:extLst>
                <a:ext uri="{28A0092B-C50C-407E-A947-70E740481C1C}">
                  <a14:useLocalDpi xmlns:a14="http://schemas.microsoft.com/office/drawing/2010/main" val="0"/>
                </a:ext>
              </a:extLst>
            </a:blip>
            <a:srcRect l="51923" t="78323" r="23411" b="13891"/>
            <a:stretch/>
          </p:blipFill>
          <p:spPr bwMode="auto">
            <a:xfrm>
              <a:off x="5504090" y="2728287"/>
              <a:ext cx="1371600" cy="304800"/>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65357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mage result for proterra electric bu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523"/>
          <a:stretch/>
        </p:blipFill>
        <p:spPr bwMode="auto">
          <a:xfrm>
            <a:off x="854007" y="1308491"/>
            <a:ext cx="7435987" cy="252651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AutoShape 8" descr="Triad Business Journal"/>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Triad Business Journal"/>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2" descr="Image result for triad business journal"/>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4" descr="Image result for triad business journal"/>
          <p:cNvSpPr>
            <a:spLocks noChangeAspect="1" noChangeArrowheads="1"/>
          </p:cNvSpPr>
          <p:nvPr/>
        </p:nvSpPr>
        <p:spPr bwMode="auto">
          <a:xfrm>
            <a:off x="612775" y="312745"/>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79697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5575" y="-144463"/>
            <a:ext cx="6854825" cy="4701878"/>
            <a:chOff x="155575" y="-144463"/>
            <a:chExt cx="6854825" cy="4701878"/>
          </a:xfrm>
        </p:grpSpPr>
        <p:sp>
          <p:nvSpPr>
            <p:cNvPr id="2" name="AutoShape 8" descr="Triad Business Journal"/>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Triad Business Journal"/>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2" descr="Image result for triad business journal"/>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4" descr="Image result for triad business journal"/>
            <p:cNvSpPr>
              <a:spLocks noChangeAspect="1" noChangeArrowheads="1"/>
            </p:cNvSpPr>
            <p:nvPr/>
          </p:nvSpPr>
          <p:spPr bwMode="auto">
            <a:xfrm>
              <a:off x="612775" y="312745"/>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Connector 6"/>
            <p:cNvCxnSpPr/>
            <p:nvPr/>
          </p:nvCxnSpPr>
          <p:spPr>
            <a:xfrm>
              <a:off x="1447800" y="3943350"/>
              <a:ext cx="5562600"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47800" y="617546"/>
              <a:ext cx="16934" cy="3325804"/>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80886" y="617546"/>
              <a:ext cx="553998" cy="3195728"/>
            </a:xfrm>
            <a:prstGeom prst="rect">
              <a:avLst/>
            </a:prstGeom>
            <a:noFill/>
          </p:spPr>
          <p:txBody>
            <a:bodyPr vert="vert270" wrap="square" rtlCol="0">
              <a:spAutoFit/>
            </a:bodyPr>
            <a:lstStyle/>
            <a:p>
              <a:r>
                <a:rPr lang="en-US" sz="2400" dirty="0"/>
                <a:t>% “Ultimate” amenities</a:t>
              </a:r>
            </a:p>
          </p:txBody>
        </p:sp>
        <p:sp>
          <p:nvSpPr>
            <p:cNvPr id="12" name="TextBox 11"/>
            <p:cNvSpPr txBox="1"/>
            <p:nvPr/>
          </p:nvSpPr>
          <p:spPr>
            <a:xfrm>
              <a:off x="1905000" y="4095750"/>
              <a:ext cx="4724400" cy="461665"/>
            </a:xfrm>
            <a:prstGeom prst="rect">
              <a:avLst/>
            </a:prstGeom>
            <a:noFill/>
          </p:spPr>
          <p:txBody>
            <a:bodyPr wrap="square" rtlCol="0">
              <a:spAutoFit/>
            </a:bodyPr>
            <a:lstStyle/>
            <a:p>
              <a:pPr algn="ctr"/>
              <a:r>
                <a:rPr lang="en-US" sz="2400" dirty="0"/>
                <a:t>Years</a:t>
              </a:r>
            </a:p>
          </p:txBody>
        </p:sp>
        <p:cxnSp>
          <p:nvCxnSpPr>
            <p:cNvPr id="14" name="Straight Arrow Connector 13"/>
            <p:cNvCxnSpPr/>
            <p:nvPr/>
          </p:nvCxnSpPr>
          <p:spPr>
            <a:xfrm flipV="1">
              <a:off x="1464734" y="1200150"/>
              <a:ext cx="5469466" cy="2743200"/>
            </a:xfrm>
            <a:prstGeom prst="straightConnector1">
              <a:avLst/>
            </a:prstGeom>
            <a:ln w="825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562600" y="1200150"/>
              <a:ext cx="0" cy="2743200"/>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5467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217" y="590550"/>
            <a:ext cx="5543567" cy="4012667"/>
          </a:xfrm>
          <a:prstGeom prst="rect">
            <a:avLst/>
          </a:prstGeom>
        </p:spPr>
      </p:pic>
    </p:spTree>
    <p:extLst>
      <p:ext uri="{BB962C8B-B14F-4D97-AF65-F5344CB8AC3E}">
        <p14:creationId xmlns:p14="http://schemas.microsoft.com/office/powerpoint/2010/main" val="2702659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ngriffith\Dropbox\RTA active files\RTA focus area priorities --------------------\RDU -- RTA ASAP\Fairway creative - Mr '16\RDU-GetAnEiffelB2.jpg"/>
          <p:cNvPicPr>
            <a:picLocks noChangeAspect="1" noChangeArrowheads="1"/>
          </p:cNvPicPr>
          <p:nvPr/>
        </p:nvPicPr>
        <p:blipFill rotWithShape="1">
          <a:blip r:embed="rId3">
            <a:extLst>
              <a:ext uri="{28A0092B-C50C-407E-A947-70E740481C1C}">
                <a14:useLocalDpi xmlns:a14="http://schemas.microsoft.com/office/drawing/2010/main" val="0"/>
              </a:ext>
            </a:extLst>
          </a:blip>
          <a:srcRect l="5681" t="1" r="2189" b="20307"/>
          <a:stretch/>
        </p:blipFill>
        <p:spPr bwMode="auto">
          <a:xfrm>
            <a:off x="515108" y="781050"/>
            <a:ext cx="8113784" cy="3581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11998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609600" y="971550"/>
            <a:ext cx="7981952" cy="30099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200" dirty="0">
              <a:latin typeface="Century Gothic" panose="020B0502020202020204" pitchFamily="34" charset="0"/>
            </a:endParaRPr>
          </a:p>
        </p:txBody>
      </p:sp>
      <p:pic>
        <p:nvPicPr>
          <p:cNvPr id="2052" name="Picture 4" descr="Image result for rdu masterplan"/>
          <p:cNvPicPr>
            <a:picLocks noChangeAspect="1" noChangeArrowheads="1"/>
          </p:cNvPicPr>
          <p:nvPr/>
        </p:nvPicPr>
        <p:blipFill rotWithShape="1">
          <a:blip r:embed="rId3">
            <a:extLst>
              <a:ext uri="{28A0092B-C50C-407E-A947-70E740481C1C}">
                <a14:useLocalDpi xmlns:a14="http://schemas.microsoft.com/office/drawing/2010/main" val="0"/>
              </a:ext>
            </a:extLst>
          </a:blip>
          <a:srcRect t="13095" b="12792"/>
          <a:stretch/>
        </p:blipFill>
        <p:spPr bwMode="auto">
          <a:xfrm>
            <a:off x="817369" y="484761"/>
            <a:ext cx="7509262" cy="4173979"/>
          </a:xfrm>
          <a:prstGeom prst="rect">
            <a:avLst/>
          </a:prstGeom>
          <a:noFill/>
          <a:ln w="9525">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78810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b="17615"/>
          <a:stretch/>
        </p:blipFill>
        <p:spPr>
          <a:xfrm>
            <a:off x="653397" y="76959"/>
            <a:ext cx="7837206" cy="4989582"/>
          </a:xfrm>
          <a:prstGeom prst="rect">
            <a:avLst/>
          </a:prstGeom>
          <a:ln w="3175">
            <a:solidFill>
              <a:schemeClr val="tx1"/>
            </a:solidFill>
          </a:ln>
        </p:spPr>
      </p:pic>
    </p:spTree>
    <p:extLst>
      <p:ext uri="{BB962C8B-B14F-4D97-AF65-F5344CB8AC3E}">
        <p14:creationId xmlns:p14="http://schemas.microsoft.com/office/powerpoint/2010/main" val="940915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8867A5-8A2D-4F64-BACF-253A3378D361}" type="slidenum">
              <a:rPr lang="en-US" smtClean="0"/>
              <a:pPr/>
              <a:t>20</a:t>
            </a:fld>
            <a:endParaRPr lang="en-US" dirty="0"/>
          </a:p>
        </p:txBody>
      </p:sp>
      <p:pic>
        <p:nvPicPr>
          <p:cNvPr id="7" name="Picture 6"/>
          <p:cNvPicPr/>
          <p:nvPr/>
        </p:nvPicPr>
        <p:blipFill>
          <a:blip r:embed="rId3"/>
          <a:stretch>
            <a:fillRect/>
          </a:stretch>
        </p:blipFill>
        <p:spPr>
          <a:xfrm>
            <a:off x="935182" y="0"/>
            <a:ext cx="7107382" cy="5720195"/>
          </a:xfrm>
          <a:prstGeom prst="rect">
            <a:avLst/>
          </a:prstGeom>
        </p:spPr>
      </p:pic>
    </p:spTree>
    <p:extLst>
      <p:ext uri="{BB962C8B-B14F-4D97-AF65-F5344CB8AC3E}">
        <p14:creationId xmlns:p14="http://schemas.microsoft.com/office/powerpoint/2010/main" val="2707444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8867A5-8A2D-4F64-BACF-253A3378D361}" type="slidenum">
              <a:rPr lang="en-US" smtClean="0"/>
              <a:pPr/>
              <a:t>21</a:t>
            </a:fld>
            <a:endParaRPr lang="en-US" dirty="0"/>
          </a:p>
        </p:txBody>
      </p:sp>
    </p:spTree>
    <p:extLst>
      <p:ext uri="{BB962C8B-B14F-4D97-AF65-F5344CB8AC3E}">
        <p14:creationId xmlns:p14="http://schemas.microsoft.com/office/powerpoint/2010/main" val="722321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63" y="1"/>
            <a:ext cx="8703537" cy="5229293"/>
          </a:xfrm>
          <a:prstGeom prst="rect">
            <a:avLst/>
          </a:prstGeom>
        </p:spPr>
      </p:pic>
      <p:sp>
        <p:nvSpPr>
          <p:cNvPr id="4" name="Slide Number Placeholder 3"/>
          <p:cNvSpPr>
            <a:spLocks noGrp="1"/>
          </p:cNvSpPr>
          <p:nvPr>
            <p:ph type="sldNum" sz="quarter" idx="12"/>
          </p:nvPr>
        </p:nvSpPr>
        <p:spPr/>
        <p:txBody>
          <a:bodyPr/>
          <a:lstStyle/>
          <a:p>
            <a:fld id="{828867A5-8A2D-4F64-BACF-253A3378D361}" type="slidenum">
              <a:rPr lang="en-US" smtClean="0"/>
              <a:pPr/>
              <a:t>22</a:t>
            </a:fld>
            <a:endParaRPr lang="en-US" dirty="0"/>
          </a:p>
        </p:txBody>
      </p:sp>
      <p:sp>
        <p:nvSpPr>
          <p:cNvPr id="2" name="Title 1"/>
          <p:cNvSpPr>
            <a:spLocks noGrp="1"/>
          </p:cNvSpPr>
          <p:nvPr>
            <p:ph type="title"/>
          </p:nvPr>
        </p:nvSpPr>
        <p:spPr>
          <a:xfrm>
            <a:off x="440463" y="20966"/>
            <a:ext cx="6156803" cy="994172"/>
          </a:xfrm>
          <a:solidFill>
            <a:srgbClr val="FFFFFF"/>
          </a:solidFill>
        </p:spPr>
        <p:txBody>
          <a:bodyPr>
            <a:normAutofit fontScale="90000"/>
          </a:bodyPr>
          <a:lstStyle/>
          <a:p>
            <a:r>
              <a:rPr lang="en-US" dirty="0">
                <a:solidFill>
                  <a:schemeClr val="accent2"/>
                </a:solidFill>
              </a:rPr>
              <a:t>Carpenter Fire Station Road Grade Separation</a:t>
            </a:r>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9109" y="1423"/>
            <a:ext cx="1038833" cy="1026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3395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8867A5-8A2D-4F64-BACF-253A3378D361}" type="slidenum">
              <a:rPr lang="en-US" smtClean="0"/>
              <a:pPr/>
              <a:t>23</a:t>
            </a:fld>
            <a:endParaRPr lang="en-US" dirty="0"/>
          </a:p>
        </p:txBody>
      </p:sp>
      <p:sp>
        <p:nvSpPr>
          <p:cNvPr id="6" name="Title 5">
            <a:extLst>
              <a:ext uri="{FF2B5EF4-FFF2-40B4-BE49-F238E27FC236}">
                <a16:creationId xmlns:a16="http://schemas.microsoft.com/office/drawing/2014/main" id="{201375CF-611D-4A9B-A484-C8E165A6AF9C}"/>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410222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34955"/>
            <a:ext cx="5861114" cy="3557597"/>
          </a:xfrm>
          <a:prstGeom prst="rect">
            <a:avLst/>
          </a:prstGeom>
          <a:noFill/>
          <a:ln>
            <a:noFill/>
          </a:ln>
          <a:effectLst>
            <a:outerShdw dist="35921" dir="2700000" algn="ctr" rotWithShape="0">
              <a:schemeClr val="bg2"/>
            </a:outerShdw>
            <a:softEdge rad="342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828867A5-8A2D-4F64-BACF-253A3378D361}" type="slidenum">
              <a:rPr lang="en-US" smtClean="0"/>
              <a:pPr/>
              <a:t>24</a:t>
            </a:fld>
            <a:endParaRPr lang="en-US" dirty="0"/>
          </a:p>
        </p:txBody>
      </p:sp>
      <p:sp>
        <p:nvSpPr>
          <p:cNvPr id="2" name="Title 1"/>
          <p:cNvSpPr>
            <a:spLocks noGrp="1"/>
          </p:cNvSpPr>
          <p:nvPr>
            <p:ph type="title"/>
          </p:nvPr>
        </p:nvSpPr>
        <p:spPr>
          <a:xfrm>
            <a:off x="534768" y="160579"/>
            <a:ext cx="5329026" cy="994172"/>
          </a:xfrm>
          <a:solidFill>
            <a:srgbClr val="FFFFFF"/>
          </a:solidFill>
        </p:spPr>
        <p:txBody>
          <a:bodyPr vert="horz" lIns="64294" tIns="32147" rIns="64294" bIns="32147" rtlCol="0" anchor="ctr">
            <a:normAutofit fontScale="90000"/>
          </a:bodyPr>
          <a:lstStyle/>
          <a:p>
            <a:r>
              <a:rPr lang="en-US" sz="3938" dirty="0">
                <a:solidFill>
                  <a:schemeClr val="accent2"/>
                </a:solidFill>
              </a:rPr>
              <a:t>Multimodal Center and</a:t>
            </a:r>
            <a:br>
              <a:rPr lang="en-US" sz="3938" dirty="0">
                <a:solidFill>
                  <a:schemeClr val="accent2"/>
                </a:solidFill>
              </a:rPr>
            </a:br>
            <a:r>
              <a:rPr lang="en-US" sz="3938" dirty="0">
                <a:solidFill>
                  <a:schemeClr val="accent2"/>
                </a:solidFill>
              </a:rPr>
              <a:t>Bus Rapid Transit (BRT)</a:t>
            </a:r>
          </a:p>
        </p:txBody>
      </p:sp>
      <p:pic>
        <p:nvPicPr>
          <p:cNvPr id="1026" name="Picture 2" descr="Image result for bus rapid transit 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9120" y="1230266"/>
            <a:ext cx="3974880" cy="2217723"/>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4186129" y="3447989"/>
            <a:ext cx="4957872" cy="1744564"/>
          </a:xfrm>
          <a:prstGeom prst="rect">
            <a:avLst/>
          </a:prstGeom>
          <a:effectLst>
            <a:softEdge rad="127000"/>
          </a:effectLst>
        </p:spPr>
      </p:pic>
      <p:grpSp>
        <p:nvGrpSpPr>
          <p:cNvPr id="8" name="Group 7"/>
          <p:cNvGrpSpPr/>
          <p:nvPr/>
        </p:nvGrpSpPr>
        <p:grpSpPr>
          <a:xfrm>
            <a:off x="7293834" y="3480763"/>
            <a:ext cx="1759163" cy="333304"/>
            <a:chOff x="5014842" y="4408517"/>
            <a:chExt cx="4356100" cy="2509262"/>
          </a:xfrm>
        </p:grpSpPr>
        <p:sp>
          <p:nvSpPr>
            <p:cNvPr id="9" name="Rectangle 8"/>
            <p:cNvSpPr/>
            <p:nvPr/>
          </p:nvSpPr>
          <p:spPr>
            <a:xfrm>
              <a:off x="5014842" y="4408517"/>
              <a:ext cx="4356100" cy="2420163"/>
            </a:xfrm>
            <a:prstGeom prst="rect">
              <a:avLst/>
            </a:prstGeom>
            <a:solidFill>
              <a:srgbClr val="EEEAEA"/>
            </a:solidFill>
            <a:ln>
              <a:solidFill>
                <a:srgbClr val="EEEAEA"/>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rgbClr val="EEEAEA"/>
                </a:solidFill>
              </a:endParaRPr>
            </a:p>
          </p:txBody>
        </p:sp>
        <p:sp>
          <p:nvSpPr>
            <p:cNvPr id="10" name="object 9"/>
            <p:cNvSpPr txBox="1"/>
            <p:nvPr/>
          </p:nvSpPr>
          <p:spPr>
            <a:xfrm>
              <a:off x="5075386" y="4555322"/>
              <a:ext cx="4295556" cy="2362457"/>
            </a:xfrm>
            <a:prstGeom prst="rect">
              <a:avLst/>
            </a:prstGeom>
            <a:effectLst>
              <a:softEdge rad="279400"/>
            </a:effectLst>
          </p:spPr>
          <p:txBody>
            <a:bodyPr vert="horz" wrap="square" lIns="0" tIns="0" rIns="0" bIns="0" rtlCol="0">
              <a:spAutoFit/>
            </a:bodyPr>
            <a:lstStyle/>
            <a:p>
              <a:pPr marL="8930" algn="ctr"/>
              <a:r>
                <a:rPr lang="en-US" sz="2039" b="1" spc="-7" dirty="0">
                  <a:solidFill>
                    <a:srgbClr val="6BA32D"/>
                  </a:solidFill>
                  <a:latin typeface="+mj-lt"/>
                  <a:cs typeface="Myriad Arabic"/>
                </a:rPr>
                <a:t>Tempe, AZ</a:t>
              </a:r>
              <a:endParaRPr sz="2039" dirty="0">
                <a:solidFill>
                  <a:srgbClr val="6BA32D"/>
                </a:solidFill>
                <a:latin typeface="+mj-lt"/>
                <a:cs typeface="Myriad Arabic"/>
              </a:endParaRPr>
            </a:p>
          </p:txBody>
        </p:sp>
      </p:grpSp>
      <p:sp>
        <p:nvSpPr>
          <p:cNvPr id="12" name="TextBox 1"/>
          <p:cNvSpPr txBox="1">
            <a:spLocks noChangeArrowheads="1"/>
          </p:cNvSpPr>
          <p:nvPr/>
        </p:nvSpPr>
        <p:spPr bwMode="auto">
          <a:xfrm>
            <a:off x="532090" y="1505111"/>
            <a:ext cx="2517098"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66" dirty="0">
                <a:latin typeface="Franklin Gothic Medium" pitchFamily="34" charset="0"/>
              </a:rPr>
              <a:t>Example from City of Houston, TX</a:t>
            </a:r>
          </a:p>
        </p:txBody>
      </p:sp>
    </p:spTree>
    <p:extLst>
      <p:ext uri="{BB962C8B-B14F-4D97-AF65-F5344CB8AC3E}">
        <p14:creationId xmlns:p14="http://schemas.microsoft.com/office/powerpoint/2010/main" val="4021570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8867A5-8A2D-4F64-BACF-253A3378D361}" type="slidenum">
              <a:rPr lang="en-US" smtClean="0"/>
              <a:pPr/>
              <a:t>25</a:t>
            </a:fld>
            <a:endParaRPr lang="en-US" dirty="0"/>
          </a:p>
        </p:txBody>
      </p:sp>
      <p:sp>
        <p:nvSpPr>
          <p:cNvPr id="6" name="Title 5">
            <a:extLst>
              <a:ext uri="{FF2B5EF4-FFF2-40B4-BE49-F238E27FC236}">
                <a16:creationId xmlns:a16="http://schemas.microsoft.com/office/drawing/2014/main" id="{201375CF-611D-4A9B-A484-C8E165A6AF9C}"/>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592709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r="14828"/>
          <a:stretch/>
        </p:blipFill>
        <p:spPr bwMode="auto">
          <a:xfrm rot="5400000">
            <a:off x="1926755" y="-1641898"/>
            <a:ext cx="5560526" cy="8371090"/>
          </a:xfrm>
          <a:prstGeom prst="rect">
            <a:avLst/>
          </a:prstGeom>
          <a:noFill/>
          <a:ln>
            <a:noFill/>
          </a:ln>
          <a:effectLst>
            <a:softEdge rad="203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828867A5-8A2D-4F64-BACF-253A3378D361}" type="slidenum">
              <a:rPr lang="en-US" smtClean="0"/>
              <a:pPr/>
              <a:t>26</a:t>
            </a:fld>
            <a:endParaRPr lang="en-US" dirty="0"/>
          </a:p>
        </p:txBody>
      </p:sp>
      <p:sp>
        <p:nvSpPr>
          <p:cNvPr id="2" name="Title 1"/>
          <p:cNvSpPr>
            <a:spLocks noGrp="1"/>
          </p:cNvSpPr>
          <p:nvPr>
            <p:ph type="title"/>
          </p:nvPr>
        </p:nvSpPr>
        <p:spPr>
          <a:xfrm>
            <a:off x="575479" y="114431"/>
            <a:ext cx="4779624" cy="994172"/>
          </a:xfrm>
          <a:solidFill>
            <a:srgbClr val="FFFFFF"/>
          </a:solidFill>
        </p:spPr>
        <p:txBody>
          <a:bodyPr vert="horz" lIns="64294" tIns="32147" rIns="64294" bIns="32147" rtlCol="0" anchor="ctr">
            <a:normAutofit fontScale="90000"/>
          </a:bodyPr>
          <a:lstStyle/>
          <a:p>
            <a:r>
              <a:rPr lang="en-US" sz="3938" dirty="0">
                <a:solidFill>
                  <a:schemeClr val="accent2"/>
                </a:solidFill>
              </a:rPr>
              <a:t>Bus Operations &amp; </a:t>
            </a:r>
            <a:br>
              <a:rPr lang="en-US" sz="3938" dirty="0">
                <a:solidFill>
                  <a:schemeClr val="accent2"/>
                </a:solidFill>
              </a:rPr>
            </a:br>
            <a:r>
              <a:rPr lang="en-US" sz="3938" dirty="0">
                <a:solidFill>
                  <a:schemeClr val="accent2"/>
                </a:solidFill>
              </a:rPr>
              <a:t>Maintenance Facility</a:t>
            </a:r>
          </a:p>
        </p:txBody>
      </p:sp>
      <p:sp>
        <p:nvSpPr>
          <p:cNvPr id="12" name="Down Arrow 11"/>
          <p:cNvSpPr/>
          <p:nvPr/>
        </p:nvSpPr>
        <p:spPr>
          <a:xfrm>
            <a:off x="6786289" y="3935596"/>
            <a:ext cx="270035" cy="12079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3" name="TextBox 2"/>
          <p:cNvSpPr txBox="1"/>
          <p:nvPr/>
        </p:nvSpPr>
        <p:spPr>
          <a:xfrm>
            <a:off x="6867299" y="3951416"/>
            <a:ext cx="2072170" cy="525208"/>
          </a:xfrm>
          <a:prstGeom prst="rect">
            <a:avLst/>
          </a:prstGeom>
          <a:solidFill>
            <a:schemeClr val="bg1"/>
          </a:solidFill>
        </p:spPr>
        <p:txBody>
          <a:bodyPr wrap="none" rtlCol="0">
            <a:spAutoFit/>
          </a:bodyPr>
          <a:lstStyle/>
          <a:p>
            <a:r>
              <a:rPr lang="en-US" sz="2813" dirty="0">
                <a:solidFill>
                  <a:schemeClr val="accent5">
                    <a:lumMod val="10000"/>
                  </a:schemeClr>
                </a:solidFill>
                <a:latin typeface="+mj-lt"/>
              </a:rPr>
              <a:t>Public Works</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6306" y="168438"/>
            <a:ext cx="1041425" cy="103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404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8867A5-8A2D-4F64-BACF-253A3378D361}" type="slidenum">
              <a:rPr lang="en-US" smtClean="0"/>
              <a:pPr/>
              <a:t>27</a:t>
            </a:fld>
            <a:endParaRPr lang="en-US" dirty="0"/>
          </a:p>
        </p:txBody>
      </p:sp>
      <p:sp>
        <p:nvSpPr>
          <p:cNvPr id="6" name="Title 5">
            <a:extLst>
              <a:ext uri="{FF2B5EF4-FFF2-40B4-BE49-F238E27FC236}">
                <a16:creationId xmlns:a16="http://schemas.microsoft.com/office/drawing/2014/main" id="{201375CF-611D-4A9B-A484-C8E165A6AF9C}"/>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343917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111"/>
          <a:stretch/>
        </p:blipFill>
        <p:spPr bwMode="auto">
          <a:xfrm>
            <a:off x="1170576" y="206217"/>
            <a:ext cx="6802849" cy="47310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80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0346" y="380782"/>
            <a:ext cx="6563308" cy="43819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936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609600" y="971550"/>
            <a:ext cx="7981952" cy="30099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200" dirty="0">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585195" y="476250"/>
            <a:ext cx="7973611" cy="4191000"/>
          </a:xfrm>
          <a:prstGeom prst="rect">
            <a:avLst/>
          </a:prstGeom>
        </p:spPr>
      </p:pic>
    </p:spTree>
    <p:extLst>
      <p:ext uri="{BB962C8B-B14F-4D97-AF65-F5344CB8AC3E}">
        <p14:creationId xmlns:p14="http://schemas.microsoft.com/office/powerpoint/2010/main" val="1780351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24698" y="438151"/>
            <a:ext cx="4494604" cy="42671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858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923" y="628650"/>
            <a:ext cx="8164154" cy="3886200"/>
          </a:xfrm>
          <a:prstGeom prst="rect">
            <a:avLst/>
          </a:prstGeom>
        </p:spPr>
      </p:pic>
    </p:spTree>
    <p:extLst>
      <p:ext uri="{BB962C8B-B14F-4D97-AF65-F5344CB8AC3E}">
        <p14:creationId xmlns:p14="http://schemas.microsoft.com/office/powerpoint/2010/main" val="3209766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ngriffith\AppData\Local\Microsoft\Windows\Temporary Internet Files\Content.Outlook\VG49CFRW\On-ramp signals - San Die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2524" y="438150"/>
            <a:ext cx="5718953" cy="4267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69980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br>
              <a:rPr lang="en-US" b="1" dirty="0">
                <a:solidFill>
                  <a:srgbClr val="03545E"/>
                </a:solidFill>
                <a:latin typeface="Century Gothic" pitchFamily="34" charset="0"/>
                <a:ea typeface="+mn-ea"/>
                <a:cs typeface="+mn-cs"/>
              </a:rPr>
            </a:br>
            <a:br>
              <a:rPr lang="en-US" b="1" dirty="0">
                <a:solidFill>
                  <a:srgbClr val="03545E"/>
                </a:solidFill>
                <a:latin typeface="Century Gothic" pitchFamily="34" charset="0"/>
                <a:ea typeface="+mn-ea"/>
                <a:cs typeface="+mn-cs"/>
              </a:rPr>
            </a:br>
            <a:br>
              <a:rPr lang="en-US" b="1" dirty="0">
                <a:solidFill>
                  <a:srgbClr val="03545E"/>
                </a:solidFill>
                <a:latin typeface="Century Gothic" pitchFamily="34" charset="0"/>
                <a:ea typeface="+mn-ea"/>
                <a:cs typeface="+mn-cs"/>
              </a:rPr>
            </a:br>
            <a:br>
              <a:rPr lang="en-US" b="1" dirty="0">
                <a:solidFill>
                  <a:srgbClr val="03545E"/>
                </a:solidFill>
                <a:latin typeface="Century Gothic" pitchFamily="34" charset="0"/>
                <a:ea typeface="+mn-ea"/>
                <a:cs typeface="+mn-cs"/>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2000" b="1" dirty="0">
                <a:latin typeface="Century Gothic" pitchFamily="34" charset="0"/>
              </a:rPr>
            </a:br>
            <a:br>
              <a:rPr lang="en-US" sz="1800" b="1" dirty="0">
                <a:latin typeface="Century Gothic" pitchFamily="34" charset="0"/>
              </a:rPr>
            </a:br>
            <a:br>
              <a:rPr lang="en-US" sz="1800" b="1" dirty="0">
                <a:latin typeface="Century Gothic" pitchFamily="34" charset="0"/>
              </a:rPr>
            </a:br>
            <a:br>
              <a:rPr lang="en-US" sz="1800" i="1" dirty="0"/>
            </a:br>
            <a:br>
              <a:rPr lang="en-US" sz="2400" b="1" dirty="0">
                <a:solidFill>
                  <a:srgbClr val="03545E"/>
                </a:solidFill>
                <a:latin typeface="Century Gothic" pitchFamily="34" charset="0"/>
              </a:rPr>
            </a:br>
            <a:br>
              <a:rPr lang="en-US" sz="1000" i="1" dirty="0"/>
            </a:br>
            <a:br>
              <a:rPr lang="en-US" sz="1000" i="1" dirty="0"/>
            </a:br>
            <a:br>
              <a:rPr lang="en-US" sz="1000" dirty="0"/>
            </a:br>
            <a:endParaRPr lang="en-US" sz="1000" dirty="0"/>
          </a:p>
        </p:txBody>
      </p:sp>
      <p:sp>
        <p:nvSpPr>
          <p:cNvPr id="17" name="Title 1"/>
          <p:cNvSpPr txBox="1">
            <a:spLocks/>
          </p:cNvSpPr>
          <p:nvPr/>
        </p:nvSpPr>
        <p:spPr>
          <a:xfrm>
            <a:off x="342900" y="971551"/>
            <a:ext cx="8458200" cy="3693900"/>
          </a:xfrm>
          <a:prstGeom prst="rect">
            <a:avLst/>
          </a:prstGeom>
        </p:spPr>
        <p:txBody>
          <a:bodyPr vert="horz" lIns="91440" tIns="45720" rIns="91440" bIns="45720" rtlCol="0" anchor="ctr">
            <a:normAutofit fontScale="97500"/>
          </a:bodyPr>
          <a:lstStyle>
            <a:lvl1pPr algn="r" defTabSz="914400" rtl="0" eaLnBrk="1" latinLnBrk="0" hangingPunct="1">
              <a:spcBef>
                <a:spcPct val="0"/>
              </a:spcBef>
              <a:buNone/>
              <a:defRPr sz="3200" b="1" kern="1200">
                <a:solidFill>
                  <a:srgbClr val="03545E"/>
                </a:solidFill>
                <a:latin typeface="+mj-lt"/>
                <a:ea typeface="+mj-ea"/>
                <a:cs typeface="+mj-cs"/>
              </a:defRPr>
            </a:lvl1pPr>
          </a:lstStyle>
          <a:p>
            <a:pPr algn="ctr">
              <a:spcBef>
                <a:spcPts val="0"/>
              </a:spcBef>
            </a:pPr>
            <a:endParaRPr lang="en-US" sz="3300" dirty="0">
              <a:latin typeface="Century Gothic" pitchFamily="34" charset="0"/>
              <a:ea typeface="+mn-ea"/>
              <a:cs typeface="+mn-cs"/>
            </a:endParaRPr>
          </a:p>
          <a:p>
            <a:pPr algn="ctr">
              <a:spcBef>
                <a:spcPts val="0"/>
              </a:spcBef>
            </a:pPr>
            <a:endParaRPr lang="en-US" sz="3300" dirty="0">
              <a:latin typeface="Century Gothic" pitchFamily="34" charset="0"/>
              <a:ea typeface="+mn-ea"/>
              <a:cs typeface="+mn-cs"/>
            </a:endParaRPr>
          </a:p>
          <a:p>
            <a:pPr algn="ctr">
              <a:spcBef>
                <a:spcPts val="0"/>
              </a:spcBef>
            </a:pPr>
            <a:endParaRPr lang="en-US" sz="3300" dirty="0">
              <a:latin typeface="Century Gothic" pitchFamily="34" charset="0"/>
              <a:ea typeface="+mn-ea"/>
              <a:cs typeface="+mn-cs"/>
            </a:endParaRPr>
          </a:p>
          <a:p>
            <a:pPr algn="ctr">
              <a:spcBef>
                <a:spcPts val="0"/>
              </a:spcBef>
            </a:pPr>
            <a:endParaRPr lang="en-US" sz="3300" b="0" dirty="0">
              <a:latin typeface="Century Gothic" pitchFamily="34" charset="0"/>
              <a:ea typeface="+mn-ea"/>
              <a:cs typeface="+mn-cs"/>
            </a:endParaRPr>
          </a:p>
          <a:p>
            <a:pPr algn="ctr">
              <a:spcBef>
                <a:spcPts val="0"/>
              </a:spcBef>
            </a:pPr>
            <a:endParaRPr lang="en-US" sz="2100" b="0" dirty="0">
              <a:latin typeface="Century Gothic" pitchFamily="34" charset="0"/>
              <a:ea typeface="+mn-ea"/>
              <a:cs typeface="+mn-cs"/>
            </a:endParaRPr>
          </a:p>
          <a:p>
            <a:pPr algn="ctr">
              <a:spcBef>
                <a:spcPts val="0"/>
              </a:spcBef>
            </a:pPr>
            <a:endParaRPr lang="en-US" sz="3300" b="0" i="1" dirty="0">
              <a:latin typeface="Century Gothic" pitchFamily="34" charset="0"/>
              <a:ea typeface="+mn-ea"/>
              <a:cs typeface="+mn-cs"/>
            </a:endParaRPr>
          </a:p>
          <a:p>
            <a:pPr algn="ctr">
              <a:spcBef>
                <a:spcPts val="0"/>
              </a:spcBef>
            </a:pPr>
            <a:r>
              <a:rPr lang="en-US" sz="1800" b="0" i="1" dirty="0">
                <a:latin typeface="Century Gothic" pitchFamily="34" charset="0"/>
                <a:ea typeface="+mn-ea"/>
                <a:cs typeface="+mn-cs"/>
              </a:rPr>
              <a:t> </a:t>
            </a:r>
            <a:endParaRPr lang="en-US" sz="2900" b="0" i="1" dirty="0">
              <a:latin typeface="Century Gothic" pitchFamily="34" charset="0"/>
            </a:endParaRPr>
          </a:p>
          <a:p>
            <a:pPr algn="ctr">
              <a:spcBef>
                <a:spcPts val="0"/>
              </a:spcBef>
            </a:pPr>
            <a:endParaRPr lang="en-US" sz="3700" b="0" dirty="0">
              <a:solidFill>
                <a:srgbClr val="FFC222"/>
              </a:solidFill>
              <a:latin typeface="Century Gothic" pitchFamily="34" charset="0"/>
            </a:endParaRPr>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219" y="80335"/>
            <a:ext cx="6445563" cy="4982830"/>
          </a:xfrm>
          <a:prstGeom prst="rect">
            <a:avLst/>
          </a:prstGeom>
        </p:spPr>
      </p:pic>
    </p:spTree>
    <p:extLst>
      <p:ext uri="{BB962C8B-B14F-4D97-AF65-F5344CB8AC3E}">
        <p14:creationId xmlns:p14="http://schemas.microsoft.com/office/powerpoint/2010/main" val="313953261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6557</TotalTime>
  <Words>570</Words>
  <Application>Microsoft Office PowerPoint</Application>
  <PresentationFormat>On-screen Show (16:9)</PresentationFormat>
  <Paragraphs>87</Paragraphs>
  <Slides>27</Slides>
  <Notes>27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ＭＳ Ｐゴシック</vt:lpstr>
      <vt:lpstr>Arial</vt:lpstr>
      <vt:lpstr>Calibri</vt:lpstr>
      <vt:lpstr>Century Gothic</vt:lpstr>
      <vt:lpstr>Franklin Gothic Medium</vt:lpstr>
      <vt:lpstr>Myriad Arabic</vt:lpstr>
      <vt:lpstr>Times</vt:lpstr>
      <vt:lpstr>Wingdings</vt:lpstr>
      <vt:lpstr>2_Office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Carpenter Fire Station Road Grade Separation</vt:lpstr>
      <vt:lpstr>PowerPoint Presentation</vt:lpstr>
      <vt:lpstr>Multimodal Center and Bus Rapid Transit (BRT)</vt:lpstr>
      <vt:lpstr>PowerPoint Presentation</vt:lpstr>
      <vt:lpstr>Bus Operations &amp;  Maintenance Facility</vt:lpstr>
      <vt:lpstr>PowerPoint Presentation</vt:lpstr>
    </vt:vector>
  </TitlesOfParts>
  <Company>Greater Raleigh Chamber of 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Griffith, Natalie</dc:creator>
  <cp:lastModifiedBy>Allison Wrenn</cp:lastModifiedBy>
  <cp:revision>234</cp:revision>
  <cp:lastPrinted>2015-09-16T15:12:01Z</cp:lastPrinted>
  <dcterms:created xsi:type="dcterms:W3CDTF">2014-06-17T19:05:43Z</dcterms:created>
  <dcterms:modified xsi:type="dcterms:W3CDTF">2017-07-21T16:46:03Z</dcterms:modified>
</cp:coreProperties>
</file>